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5" r:id="rId6"/>
  </p:sldMasterIdLst>
  <p:notesMasterIdLst>
    <p:notesMasterId r:id="rId24"/>
  </p:notesMasterIdLst>
  <p:sldIdLst>
    <p:sldId id="257" r:id="rId7"/>
    <p:sldId id="261" r:id="rId8"/>
    <p:sldId id="327" r:id="rId9"/>
    <p:sldId id="306" r:id="rId10"/>
    <p:sldId id="275" r:id="rId11"/>
    <p:sldId id="324" r:id="rId12"/>
    <p:sldId id="325" r:id="rId13"/>
    <p:sldId id="2147480192" r:id="rId14"/>
    <p:sldId id="330" r:id="rId15"/>
    <p:sldId id="332" r:id="rId16"/>
    <p:sldId id="331" r:id="rId17"/>
    <p:sldId id="341" r:id="rId18"/>
    <p:sldId id="334" r:id="rId19"/>
    <p:sldId id="336" r:id="rId20"/>
    <p:sldId id="342" r:id="rId21"/>
    <p:sldId id="2147480191" r:id="rId22"/>
    <p:sldId id="338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83604F-9FCA-B6DC-7B8A-212137A0135B}" name="Kelly Seeger" initials="KS" userId="S::usksee@coloplast.com::07e9605f-3374-4b4f-8a39-e8bae4ea4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07EA6-1DD6-4E9D-8DEB-C97924A7EE0A}" v="1" dt="2025-03-03T22:15:0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633CDC-655C-46CA-9F68-BA8F819539F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6E8315-819D-40C9-A34F-68E444853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6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66612">
                <a:defRPr/>
              </a:pPr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10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11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0BCC-F02B-B6C4-4780-ABE3F6BB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D3CBB-6F8E-96E6-C60D-F7F0AE660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F0F0B-5BEE-280C-422B-B55E2188C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137AD-412B-A394-3657-581F2D198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12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623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F2F4-FD82-CB9C-22ED-69581257E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E5EA1-60CD-9A77-EF3F-0E72F7C8D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A02CD-217C-9650-B0E8-7598EA69F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1B4BA-820F-3F62-29C7-39BF2B583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13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90702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14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E8315-819D-40C9-A34F-68E4448536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QR code goes to Mike’s Calendly page to book an appointment to chat with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17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66612"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822B-09D3-60C9-DA6C-D0601D94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87BCB-0157-9B5A-58D5-99FBC510F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246D2-C137-DF3A-9A6C-D6FD92C20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CBCC-336A-1CCD-D639-CB6D06BF4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3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75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4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5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6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BFAC2-AB88-9192-8A4C-60CB05A18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53940-530E-41F3-0EE0-5E652E9D0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43885-CD6C-BA22-30AC-AD74FCF3F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FB47-DFDC-ECF8-2F37-BE6DCB6B1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7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0297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2167A-BB61-D76E-33FC-EFC86923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BF1DF-F05C-F76E-45C4-1167AD507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A4596-373B-2E12-4F22-F354C39EE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CD0C1-A3AF-8CB8-605A-8F346EECE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6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66612">
              <a:defRPr/>
            </a:pPr>
            <a:fld id="{F7021451-1387-4CA6-816F-3879F97B5CBC}" type="slidenum">
              <a:rPr lang="en-US" sz="1900">
                <a:solidFill>
                  <a:prstClr val="black"/>
                </a:solidFill>
                <a:latin typeface="Aptos" panose="02110004020202020204"/>
              </a:rPr>
              <a:pPr algn="l" defTabSz="966612">
                <a:defRPr/>
              </a:pPr>
              <a:t>9</a:t>
            </a:fld>
            <a:endParaRPr lang="en-US" sz="19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345E-9481-BEEE-A84C-A7005354C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CF75-5CE6-B85C-846F-4BFD577D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9A5EA-562E-9F8C-1609-5325BAE3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48A4C-C920-6DC4-ED27-E6976CB9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E5F5E-1735-42CD-14A9-E5EA0759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A27-4310-F7D3-BDFF-7E0DA79F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68B18-AB22-6630-8B07-CDED2831B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8002E-AB4D-0C6F-10B0-E2A814B9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31E53-EC8A-2F46-2ADE-F07018CB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125AE-F085-6C80-3FD7-CD2151BB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6CBE5-4DA5-5465-906F-06E797DBD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3552-DE4B-B5E5-677C-86B47609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892C-1DB8-DAB8-C812-FFB105F7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28642-4424-00E8-E028-0348B211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E21A5-A454-0E9A-905E-F8EEAF7F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4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2558-9F9E-4C2D-F447-44C8A073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C4B52-DE0C-88BB-F00A-BFCCEFC2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419E7-E9CE-1FA7-0A0F-81101DBE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3B13D-83C2-E009-BEDB-A5C6160F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5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_DateCustomB">
            <a:extLst>
              <a:ext uri="{FF2B5EF4-FFF2-40B4-BE49-F238E27FC236}">
                <a16:creationId xmlns:a16="http://schemas.microsoft.com/office/drawing/2014/main" id="{43440DF8-1325-D51A-6356-D463BAE44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811" y="360000"/>
            <a:ext cx="2414438" cy="216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rgbClr val="213D46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LD_PresentationTitle">
            <a:extLst>
              <a:ext uri="{FF2B5EF4-FFF2-40B4-BE49-F238E27FC236}">
                <a16:creationId xmlns:a16="http://schemas.microsoft.com/office/drawing/2014/main" id="{4B6F80E8-E49E-A338-DC29-048292020B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8813" y="1636713"/>
            <a:ext cx="6662589" cy="204248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defRPr sz="6000" b="0" i="0">
                <a:solidFill>
                  <a:srgbClr val="213D46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This space is for your main headline</a:t>
            </a:r>
            <a:endParaRPr lang="en-GB"/>
          </a:p>
        </p:txBody>
      </p:sp>
      <p:sp>
        <p:nvSpPr>
          <p:cNvPr id="15" name="FLD_PresentationSubtitle">
            <a:extLst>
              <a:ext uri="{FF2B5EF4-FFF2-40B4-BE49-F238E27FC236}">
                <a16:creationId xmlns:a16="http://schemas.microsoft.com/office/drawing/2014/main" id="{719BD6D3-0AE7-C9ED-DAF7-536FE84EC2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8811" y="3842361"/>
            <a:ext cx="6662589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rgbClr val="213D46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rgbClr val="404040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space is for a descriptor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AA41923-76DE-945C-AEB0-5A677B5141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824" y="-1"/>
            <a:ext cx="4068000" cy="6208713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C17C64-79D9-8EB8-E437-5DE417F0EA39}"/>
              </a:ext>
            </a:extLst>
          </p:cNvPr>
          <p:cNvSpPr/>
          <p:nvPr userDrawn="1"/>
        </p:nvSpPr>
        <p:spPr>
          <a:xfrm>
            <a:off x="0" y="6208713"/>
            <a:ext cx="12192000" cy="649287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bg1"/>
              </a:solidFill>
            </a:endParaRPr>
          </a:p>
        </p:txBody>
      </p:sp>
      <p:pic>
        <p:nvPicPr>
          <p:cNvPr id="3" name="LogoWhite EMF">
            <a:extLst>
              <a:ext uri="{FF2B5EF4-FFF2-40B4-BE49-F238E27FC236}">
                <a16:creationId xmlns:a16="http://schemas.microsoft.com/office/drawing/2014/main" id="{AECD2284-82DE-8434-4345-FB487793C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400" y="6380343"/>
            <a:ext cx="1360488" cy="306024"/>
          </a:xfrm>
          <a:prstGeom prst="rect">
            <a:avLst/>
          </a:prstGeom>
        </p:spPr>
      </p:pic>
      <p:sp>
        <p:nvSpPr>
          <p:cNvPr id="13" name="Footer Placeholder 3" hidden="1">
            <a:extLst>
              <a:ext uri="{FF2B5EF4-FFF2-40B4-BE49-F238E27FC236}">
                <a16:creationId xmlns:a16="http://schemas.microsoft.com/office/drawing/2014/main" id="{56953866-AB21-EE3B-8CDE-F4B6F6DE6AD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8" name="Slide Number Placeholder 4" hidden="1">
            <a:extLst>
              <a:ext uri="{FF2B5EF4-FFF2-40B4-BE49-F238E27FC236}">
                <a16:creationId xmlns:a16="http://schemas.microsoft.com/office/drawing/2014/main" id="{820760BA-E6DB-1B24-192B-2F0A7A9EF81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6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118">
          <p15:clr>
            <a:srgbClr val="FBAE40"/>
          </p15:clr>
        </p15:guide>
        <p15:guide id="5" pos="46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_DateCustomB">
            <a:extLst>
              <a:ext uri="{FF2B5EF4-FFF2-40B4-BE49-F238E27FC236}">
                <a16:creationId xmlns:a16="http://schemas.microsoft.com/office/drawing/2014/main" id="{43440DF8-1325-D51A-6356-D463BAE44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811" y="360000"/>
            <a:ext cx="2414438" cy="216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rgbClr val="213D46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LD_PresentationTitle">
            <a:extLst>
              <a:ext uri="{FF2B5EF4-FFF2-40B4-BE49-F238E27FC236}">
                <a16:creationId xmlns:a16="http://schemas.microsoft.com/office/drawing/2014/main" id="{4B6F80E8-E49E-A338-DC29-048292020B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8813" y="1636713"/>
            <a:ext cx="6662589" cy="204248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defRPr sz="6000" b="0" i="0">
                <a:solidFill>
                  <a:srgbClr val="213D46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This space is for your main headline</a:t>
            </a:r>
            <a:endParaRPr lang="en-GB"/>
          </a:p>
        </p:txBody>
      </p:sp>
      <p:sp>
        <p:nvSpPr>
          <p:cNvPr id="15" name="FLD_PresentationSubtitle">
            <a:extLst>
              <a:ext uri="{FF2B5EF4-FFF2-40B4-BE49-F238E27FC236}">
                <a16:creationId xmlns:a16="http://schemas.microsoft.com/office/drawing/2014/main" id="{719BD6D3-0AE7-C9ED-DAF7-536FE84EC2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8811" y="3842361"/>
            <a:ext cx="6662589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rgbClr val="213D46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rgbClr val="404040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space is for a descriptor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C17C64-79D9-8EB8-E437-5DE417F0EA39}"/>
              </a:ext>
            </a:extLst>
          </p:cNvPr>
          <p:cNvSpPr/>
          <p:nvPr userDrawn="1"/>
        </p:nvSpPr>
        <p:spPr>
          <a:xfrm>
            <a:off x="0" y="6208713"/>
            <a:ext cx="12192000" cy="649287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bg1"/>
              </a:solidFill>
            </a:endParaRPr>
          </a:p>
        </p:txBody>
      </p:sp>
      <p:pic>
        <p:nvPicPr>
          <p:cNvPr id="3" name="LogoWhite EMF">
            <a:extLst>
              <a:ext uri="{FF2B5EF4-FFF2-40B4-BE49-F238E27FC236}">
                <a16:creationId xmlns:a16="http://schemas.microsoft.com/office/drawing/2014/main" id="{AECD2284-82DE-8434-4345-FB487793C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400" y="6380343"/>
            <a:ext cx="1360488" cy="306024"/>
          </a:xfrm>
          <a:prstGeom prst="rect">
            <a:avLst/>
          </a:prstGeom>
        </p:spPr>
      </p:pic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9FBC5561-72A3-1C73-4347-778E91D32E80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E226F580-C34A-8FAF-892F-F70388AFB3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72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6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">
    <p:bg>
      <p:bgPr>
        <a:solidFill>
          <a:srgbClr val="274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D33C09A-D2FC-18DF-A0D2-4C769588D7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208713"/>
          </a:xfrm>
          <a:prstGeom prst="rect">
            <a:avLst/>
          </a:prstGeom>
          <a:noFill/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21" name="Date_DateCustomB">
            <a:extLst>
              <a:ext uri="{FF2B5EF4-FFF2-40B4-BE49-F238E27FC236}">
                <a16:creationId xmlns:a16="http://schemas.microsoft.com/office/drawing/2014/main" id="{E6BF0500-C858-1615-5113-6A3F56B85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815" y="360000"/>
            <a:ext cx="2414434" cy="216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86608FF1-2C38-26F3-6D9C-8AA60FE458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8815" y="1409701"/>
            <a:ext cx="5189385" cy="22695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This space is for your main headline</a:t>
            </a:r>
            <a:endParaRPr lang="en-GB"/>
          </a:p>
        </p:txBody>
      </p:sp>
      <p:sp>
        <p:nvSpPr>
          <p:cNvPr id="16" name="FLD_PresentationSubtitle">
            <a:extLst>
              <a:ext uri="{FF2B5EF4-FFF2-40B4-BE49-F238E27FC236}">
                <a16:creationId xmlns:a16="http://schemas.microsoft.com/office/drawing/2014/main" id="{F2D5A575-54B1-C12E-21E1-2C44F6A139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8816" y="3842361"/>
            <a:ext cx="5185687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rgbClr val="404040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space is for a descriptor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74C846-A997-747F-CCE6-DFFF9036A444}"/>
              </a:ext>
            </a:extLst>
          </p:cNvPr>
          <p:cNvSpPr/>
          <p:nvPr userDrawn="1"/>
        </p:nvSpPr>
        <p:spPr>
          <a:xfrm>
            <a:off x="0" y="6208713"/>
            <a:ext cx="12192000" cy="649287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bg1"/>
              </a:solidFill>
            </a:endParaRPr>
          </a:p>
        </p:txBody>
      </p:sp>
      <p:pic>
        <p:nvPicPr>
          <p:cNvPr id="4" name="LogoWhite EMF">
            <a:extLst>
              <a:ext uri="{FF2B5EF4-FFF2-40B4-BE49-F238E27FC236}">
                <a16:creationId xmlns:a16="http://schemas.microsoft.com/office/drawing/2014/main" id="{9F3C363A-0CF7-2E99-2C07-6A0F807E0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400" y="6380343"/>
            <a:ext cx="1360488" cy="306024"/>
          </a:xfrm>
          <a:prstGeom prst="rect">
            <a:avLst/>
          </a:prstGeom>
        </p:spPr>
      </p:pic>
      <p:sp>
        <p:nvSpPr>
          <p:cNvPr id="12" name="Footer Placeholder 3" hidden="1">
            <a:extLst>
              <a:ext uri="{FF2B5EF4-FFF2-40B4-BE49-F238E27FC236}">
                <a16:creationId xmlns:a16="http://schemas.microsoft.com/office/drawing/2014/main" id="{40FA5099-5B6D-0ECF-38A6-EC2A59854E1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75F1F435-E537-B842-772E-611A6B1FEAD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12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37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">
    <p:bg>
      <p:bgPr>
        <a:solidFill>
          <a:srgbClr val="274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8319E72-8D9D-F209-4091-4AE551E596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22" name="Date_DateCustomB">
            <a:extLst>
              <a:ext uri="{FF2B5EF4-FFF2-40B4-BE49-F238E27FC236}">
                <a16:creationId xmlns:a16="http://schemas.microsoft.com/office/drawing/2014/main" id="{677A8389-4C7C-32E5-C778-63322AB87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815" y="360000"/>
            <a:ext cx="2414434" cy="216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328110DA-2C35-166D-895A-916003B87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28815" y="1409701"/>
            <a:ext cx="5189385" cy="22695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3000"/>
              </a:lnSpc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This space is for your main headline</a:t>
            </a:r>
            <a:endParaRPr lang="en-GB"/>
          </a:p>
        </p:txBody>
      </p:sp>
      <p:sp>
        <p:nvSpPr>
          <p:cNvPr id="14" name="FLD_PresentationSubtitle">
            <a:extLst>
              <a:ext uri="{FF2B5EF4-FFF2-40B4-BE49-F238E27FC236}">
                <a16:creationId xmlns:a16="http://schemas.microsoft.com/office/drawing/2014/main" id="{6E328E63-EFD7-5B18-F7ED-F38F2A85C7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8816" y="3842361"/>
            <a:ext cx="5185687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rgbClr val="404040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space is for a descriptor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FF4A6F-296F-3B4B-3549-F75C81D38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rot="16200000">
            <a:off x="10690126" y="4867483"/>
            <a:ext cx="671371" cy="2332382"/>
          </a:xfrm>
          <a:prstGeom prst="round2SameRect">
            <a:avLst>
              <a:gd name="adj1" fmla="val 5883"/>
              <a:gd name="adj2" fmla="val 0"/>
            </a:avLst>
          </a:prstGeom>
          <a:solidFill>
            <a:srgbClr val="00A2BA"/>
          </a:solidFill>
          <a:ln>
            <a:noFill/>
          </a:ln>
        </p:spPr>
        <p:txBody>
          <a:bodyPr>
            <a:no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04DF0045-22E2-ACD1-0892-B775C352445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3786ED4-48FF-55B0-2032-9A432EB9BD6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FFDA0AFC-03DD-1339-3F4A-A142DEF2DC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7055" y="5867287"/>
            <a:ext cx="1476000" cy="332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33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37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00F7-61FA-21BB-DFAF-644578FE0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This space is for your agenda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8135F81-4DD4-6A96-D45A-CD7EFBA345F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7200" y="1636396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FC0EC9-2BE0-0F9D-FE22-E4F92E1D12E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65832" y="1636395"/>
            <a:ext cx="5925567" cy="398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lang="en-GB" sz="2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CADC62-D7F1-DD90-CCFF-6D25CDCEB8A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200" y="2432453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432A257-67FB-CDCD-99D7-4501B7F4F7F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65832" y="2432452"/>
            <a:ext cx="5925567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A97D257-A05C-8D84-7FE5-3E4D2809978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27200" y="4032615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2229F42-484D-1442-5E69-3DCB752084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65832" y="4032614"/>
            <a:ext cx="5925567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7DF709E-0BA3-9B98-6BF9-F4EC3EDC89D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7200" y="3232534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8C83C65-4E50-A92F-F7A1-A752CCBA5B8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65832" y="3232533"/>
            <a:ext cx="5925567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0ED8930-A9A8-21C0-DF79-D74DAE3EC17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27200" y="4830446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7B7BFCB-126B-3A65-62C2-6AFDCF8ECC2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465832" y="4830445"/>
            <a:ext cx="5925567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3" name="Date_DateCustomB">
            <a:extLst>
              <a:ext uri="{FF2B5EF4-FFF2-40B4-BE49-F238E27FC236}">
                <a16:creationId xmlns:a16="http://schemas.microsoft.com/office/drawing/2014/main" id="{19DB1FBC-5220-41C3-FA9C-B3E86CFCB08F}"/>
              </a:ext>
            </a:extLst>
          </p:cNvPr>
          <p:cNvSpPr>
            <a:spLocks noGrp="1"/>
          </p:cNvSpPr>
          <p:nvPr>
            <p:ph type="dt" sz="half" idx="7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PresentationTitle">
            <a:extLst>
              <a:ext uri="{FF2B5EF4-FFF2-40B4-BE49-F238E27FC236}">
                <a16:creationId xmlns:a16="http://schemas.microsoft.com/office/drawing/2014/main" id="{C9BB96F8-F7F6-5695-29AC-D96706B202ED}"/>
              </a:ext>
            </a:extLst>
          </p:cNvPr>
          <p:cNvSpPr>
            <a:spLocks noGrp="1"/>
          </p:cNvSpPr>
          <p:nvPr>
            <p:ph type="ftr" sz="quarter" idx="7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45DC8-75F2-79AA-FCDA-E69F600D2531}"/>
              </a:ext>
            </a:extLst>
          </p:cNvPr>
          <p:cNvSpPr>
            <a:spLocks noGrp="1"/>
          </p:cNvSpPr>
          <p:nvPr>
            <p:ph type="sldNum" sz="quarter" idx="72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A2CC-4465-E57B-ECD1-0B8103D341F1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7" name="Logo emf">
            <a:extLst>
              <a:ext uri="{FF2B5EF4-FFF2-40B4-BE49-F238E27FC236}">
                <a16:creationId xmlns:a16="http://schemas.microsoft.com/office/drawing/2014/main" id="{7287E66A-B551-DC38-A34D-2449982FE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716D-E457-66ED-986A-02110F109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This space is for your agenda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9206743-73B5-9518-0323-587E10481D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7200" y="1636396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1A95BBC-A67F-39EF-219E-EECF09732A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65832" y="1636395"/>
            <a:ext cx="4456259" cy="398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lang="en-GB" sz="2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B10A8390-1F73-7DD1-AEEA-91D3353F4B1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200" y="2432453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990A4EA-232E-76CC-2F07-408A1851935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65832" y="2432452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3DB39D6-D5D4-0BFA-3C8E-B46A1FD689D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27200" y="4032615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E063507-662E-14AB-D8EB-A1073D77700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65832" y="4032614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C7A36AA0-D8E2-92CE-0CF5-C255038C116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7200" y="3232534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4FD31797-F191-1711-F15A-D382443405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65832" y="3232533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E1616DE7-86A7-9283-2180-FD423A7032E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27200" y="4830446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FF179B1-8462-584E-95DB-1E3B8EC2029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465832" y="4830445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EDC2F3C-9EBB-067C-E202-F20E96660EC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78715" y="1636396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D602AB2-6D13-EB7C-A0DA-6D4EFFBA3C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010254" y="1636395"/>
            <a:ext cx="4456259" cy="398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lang="en-GB" sz="2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61C075C-D100-6AB2-8750-85BCC1FC7E8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78715" y="2432453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4779EB8-7AAF-7151-5164-AA4D4917EFE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0254" y="2432452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BE96CCE-62A3-112A-B0AD-8C7374CD269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78715" y="4032615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32A0773-65D3-46D1-CB20-22F597816D1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010254" y="4032614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BD7744D-1356-CEE5-E334-8E3AC9D5FCC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78715" y="3232534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3B8E123-4D74-38BE-5ED0-13AC85175C8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010254" y="3232533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B9A5400-B7A6-1C20-6F01-B9E7C105848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78715" y="4830446"/>
            <a:ext cx="500800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00F3AC4-944E-38AA-5940-CEC54F2DB31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010254" y="4830445"/>
            <a:ext cx="4456259" cy="398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fontAlgn="t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an agenda point and number</a:t>
            </a:r>
          </a:p>
        </p:txBody>
      </p:sp>
      <p:sp>
        <p:nvSpPr>
          <p:cNvPr id="3" name="Date_DateCustomB">
            <a:extLst>
              <a:ext uri="{FF2B5EF4-FFF2-40B4-BE49-F238E27FC236}">
                <a16:creationId xmlns:a16="http://schemas.microsoft.com/office/drawing/2014/main" id="{3CA90F80-B68E-DD97-DC4E-BA422ECFAC37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PresentationTitle">
            <a:extLst>
              <a:ext uri="{FF2B5EF4-FFF2-40B4-BE49-F238E27FC236}">
                <a16:creationId xmlns:a16="http://schemas.microsoft.com/office/drawing/2014/main" id="{811DF014-7D66-685F-35DC-B9C8FB514A99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FEB50-68D8-E9F1-BABA-4660703EABB6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11B318-2E37-0662-50C6-BA7D278E0B39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7" name="Logo emf">
            <a:extLst>
              <a:ext uri="{FF2B5EF4-FFF2-40B4-BE49-F238E27FC236}">
                <a16:creationId xmlns:a16="http://schemas.microsoft.com/office/drawing/2014/main" id="{A357744A-24DD-BB83-CAD5-B91447B0C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pos="54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0C07-069E-4963-91FC-CDBDB47B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D309-95B1-55CE-8537-45FDEB8DC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D88B-6787-998E-A8AC-0154AFE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0BCDC-ABB3-D873-42CE-9021418E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3CB9-0CAB-490D-9894-EC0FF471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63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rgbClr val="00A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BC93E64-0FCB-4243-AF29-D7F0C2F7C9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075" y="363600"/>
            <a:ext cx="2422925" cy="127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buNone/>
              <a:defRPr sz="10000"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>
                <a:effectLst/>
              </a:rPr>
              <a:t>01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5546AE-CEB9-5E41-8EB7-AF7A2917F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27075" y="3184753"/>
            <a:ext cx="7961313" cy="19440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fontAlgn="t">
              <a:lnSpc>
                <a:spcPct val="82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6000" b="0" i="0">
                <a:solidFill>
                  <a:schemeClr val="bg1"/>
                </a:solidFill>
                <a:latin typeface="Coloplast Medium" pitchFamily="2" charset="0"/>
              </a:defRPr>
            </a:lvl1pPr>
          </a:lstStyle>
          <a:p>
            <a:r>
              <a:rPr lang="en-GB" noProof="0"/>
              <a:t>This is a breaker slide</a:t>
            </a:r>
            <a:endParaRPr lang="en-GB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B8E5CC3-9A0C-C44D-A965-BBA9ED46D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7075" y="5294488"/>
            <a:ext cx="7961313" cy="914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is a descriptor for your breaker slide</a:t>
            </a:r>
            <a:endParaRPr lang="en-GB"/>
          </a:p>
        </p:txBody>
      </p:sp>
      <p:pic>
        <p:nvPicPr>
          <p:cNvPr id="2" name="Logo emf">
            <a:extLst>
              <a:ext uri="{FF2B5EF4-FFF2-40B4-BE49-F238E27FC236}">
                <a16:creationId xmlns:a16="http://schemas.microsoft.com/office/drawing/2014/main" id="{41CF98BD-FFC8-1708-903B-17C8CE1F5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370" y="6415641"/>
            <a:ext cx="909059" cy="204481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BFDC78D3-68EA-2484-499C-261D6FCF77C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8885A798-CAD0-A3E1-D2B1-5F6ECEA22F50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A16DF12-2055-E62F-3AD5-89B77B0897D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1CCD9-E1B4-2587-4FA0-D1CD10C5DBC2}"/>
              </a:ext>
            </a:extLst>
          </p:cNvPr>
          <p:cNvSpPr txBox="1"/>
          <p:nvPr userDrawn="1"/>
        </p:nvSpPr>
        <p:spPr>
          <a:xfrm>
            <a:off x="727075" y="-707390"/>
            <a:ext cx="2884226" cy="631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t"/>
            <a:r>
              <a:rPr lang="en-GB" sz="1400"/>
              <a:t>Fill in the chapter number if you want it to appear on your breaker slide </a:t>
            </a:r>
          </a:p>
          <a:p>
            <a:pPr fontAlgn="t"/>
            <a:r>
              <a:rPr lang="en-GB" sz="1400">
                <a:sym typeface="Symbol" panose="05050102010706020507" pitchFamily="18" charset="2"/>
              </a:rPr>
              <a:t></a:t>
            </a:r>
            <a:r>
              <a:rPr lang="en-GB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949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bg>
      <p:bgPr>
        <a:solidFill>
          <a:srgbClr val="274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BC93E64-0FCB-4243-AF29-D7F0C2F7C9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075" y="363600"/>
            <a:ext cx="2422925" cy="127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buNone/>
              <a:defRPr sz="10000"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>
                <a:effectLst/>
              </a:rPr>
              <a:t>01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5546AE-CEB9-5E41-8EB7-AF7A2917F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27075" y="3184753"/>
            <a:ext cx="7961313" cy="19440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fontAlgn="t">
              <a:lnSpc>
                <a:spcPct val="82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6000" b="0" i="0">
                <a:solidFill>
                  <a:schemeClr val="bg1"/>
                </a:solidFill>
                <a:latin typeface="Coloplast Medium" pitchFamily="2" charset="0"/>
              </a:defRPr>
            </a:lvl1pPr>
          </a:lstStyle>
          <a:p>
            <a:r>
              <a:rPr lang="en-GB" noProof="0"/>
              <a:t>This is a breaker slide</a:t>
            </a:r>
            <a:endParaRPr lang="en-GB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B8E5CC3-9A0C-C44D-A965-BBA9ED46D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7075" y="5294488"/>
            <a:ext cx="7961313" cy="914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is a descriptor for your breaker slide</a:t>
            </a:r>
            <a:endParaRPr lang="en-GB"/>
          </a:p>
        </p:txBody>
      </p:sp>
      <p:pic>
        <p:nvPicPr>
          <p:cNvPr id="2" name="Logo emf">
            <a:extLst>
              <a:ext uri="{FF2B5EF4-FFF2-40B4-BE49-F238E27FC236}">
                <a16:creationId xmlns:a16="http://schemas.microsoft.com/office/drawing/2014/main" id="{41CF98BD-FFC8-1708-903B-17C8CE1F5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370" y="6415641"/>
            <a:ext cx="909059" cy="204481"/>
          </a:xfrm>
          <a:prstGeom prst="rect">
            <a:avLst/>
          </a:prstGeom>
        </p:spPr>
      </p:pic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E105DED0-85F3-A6A6-569D-A0BDAE647D4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3" hidden="1">
            <a:extLst>
              <a:ext uri="{FF2B5EF4-FFF2-40B4-BE49-F238E27FC236}">
                <a16:creationId xmlns:a16="http://schemas.microsoft.com/office/drawing/2014/main" id="{33551BDA-80CC-ABD2-4C7D-D840B9CFD98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64B9A45A-7421-DB3E-09CE-A5C15B5F129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3FE87-B7C4-1D31-9D49-D3536ADDF3FC}"/>
              </a:ext>
            </a:extLst>
          </p:cNvPr>
          <p:cNvSpPr txBox="1"/>
          <p:nvPr userDrawn="1"/>
        </p:nvSpPr>
        <p:spPr>
          <a:xfrm>
            <a:off x="727075" y="-707390"/>
            <a:ext cx="2884226" cy="631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t"/>
            <a:r>
              <a:rPr lang="en-GB" sz="1400"/>
              <a:t>Fill in the chapter number if you want it to appear on your breaker slide </a:t>
            </a:r>
          </a:p>
          <a:p>
            <a:pPr fontAlgn="t"/>
            <a:r>
              <a:rPr lang="en-GB" sz="1400">
                <a:sym typeface="Symbol" panose="05050102010706020507" pitchFamily="18" charset="2"/>
              </a:rPr>
              <a:t></a:t>
            </a:r>
            <a:r>
              <a:rPr lang="en-GB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06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03E386-32AF-768D-1D64-21A25C44AFF6}"/>
              </a:ext>
            </a:extLst>
          </p:cNvPr>
          <p:cNvSpPr/>
          <p:nvPr userDrawn="1"/>
        </p:nvSpPr>
        <p:spPr>
          <a:xfrm>
            <a:off x="6275388" y="6200775"/>
            <a:ext cx="5916612" cy="657225"/>
          </a:xfrm>
          <a:prstGeom prst="rect">
            <a:avLst/>
          </a:prstGeom>
          <a:solidFill>
            <a:srgbClr val="F4F5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/>
          </a:p>
        </p:txBody>
      </p:sp>
      <p:pic>
        <p:nvPicPr>
          <p:cNvPr id="2" name="Logo emf">
            <a:extLst>
              <a:ext uri="{FF2B5EF4-FFF2-40B4-BE49-F238E27FC236}">
                <a16:creationId xmlns:a16="http://schemas.microsoft.com/office/drawing/2014/main" id="{E696399F-EAC6-B215-FD52-B1FC89562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9F89E3A-AA3A-C8D0-2F60-E98F6B2839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8" y="1"/>
            <a:ext cx="5916612" cy="6208712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3EE7EA-6BF5-566D-7C89-E6EAF4349C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075" y="363600"/>
            <a:ext cx="2422925" cy="127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buNone/>
              <a:defRPr sz="10000" b="0" i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>
                <a:effectLst/>
              </a:rPr>
              <a:t>01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AA98ED-EEED-032F-2A98-3F5422D658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27075" y="3184753"/>
            <a:ext cx="4827432" cy="19440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fontAlgn="t">
              <a:lnSpc>
                <a:spcPct val="82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6000" b="0" i="0">
                <a:solidFill>
                  <a:schemeClr val="tx1"/>
                </a:solidFill>
                <a:latin typeface="Coloplast Medium" pitchFamily="2" charset="0"/>
              </a:defRPr>
            </a:lvl1pPr>
          </a:lstStyle>
          <a:p>
            <a:r>
              <a:rPr lang="en-GB" noProof="0"/>
              <a:t>This is a breaker slide</a:t>
            </a:r>
            <a:endParaRPr lang="en-GB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1AEF186-B37F-0BA0-6F1F-C043CEF2B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7075" y="5294488"/>
            <a:ext cx="4829175" cy="906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i="0">
                <a:solidFill>
                  <a:srgbClr val="404040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is a descriptor for your breaker slide</a:t>
            </a:r>
            <a:endParaRPr lang="en-GB"/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C57DAA75-C5EC-30AA-2C14-380A809D7DAD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8" name="Footer Placeholder 3" hidden="1">
            <a:extLst>
              <a:ext uri="{FF2B5EF4-FFF2-40B4-BE49-F238E27FC236}">
                <a16:creationId xmlns:a16="http://schemas.microsoft.com/office/drawing/2014/main" id="{82C7BCA7-9864-87D4-8F5F-FB5D9F77BA3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EE6C0837-B524-61B5-32A7-B41FB3FD604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DF1EE-4E17-4CF3-D10F-2EC49A8E1890}"/>
              </a:ext>
            </a:extLst>
          </p:cNvPr>
          <p:cNvSpPr txBox="1"/>
          <p:nvPr userDrawn="1"/>
        </p:nvSpPr>
        <p:spPr>
          <a:xfrm>
            <a:off x="727075" y="-707390"/>
            <a:ext cx="2884226" cy="631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t"/>
            <a:r>
              <a:rPr lang="en-GB" sz="1400"/>
              <a:t>Fill in the chapter number if you want it to appear on your breaker slide </a:t>
            </a:r>
          </a:p>
          <a:p>
            <a:pPr fontAlgn="t"/>
            <a:r>
              <a:rPr lang="en-GB" sz="1400">
                <a:sym typeface="Symbol" panose="05050102010706020507" pitchFamily="18" charset="2"/>
              </a:rPr>
              <a:t></a:t>
            </a:r>
            <a:r>
              <a:rPr lang="en-GB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92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00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(white log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emf">
            <a:extLst>
              <a:ext uri="{FF2B5EF4-FFF2-40B4-BE49-F238E27FC236}">
                <a16:creationId xmlns:a16="http://schemas.microsoft.com/office/drawing/2014/main" id="{767CB50F-7FB3-C12E-9D99-E54FCB070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370" y="6415641"/>
            <a:ext cx="909059" cy="204481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F60AE0B-CA29-E908-3C24-1CE0D1667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4" name="Text Placeholder Logo">
            <a:extLst>
              <a:ext uri="{FF2B5EF4-FFF2-40B4-BE49-F238E27FC236}">
                <a16:creationId xmlns:a16="http://schemas.microsoft.com/office/drawing/2014/main" id="{1941E514-9E31-2017-5BA3-2733AE4AF1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3699" y="6414951"/>
            <a:ext cx="914401" cy="2058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44995F52-B1EF-2284-2F0E-A46F8F7EB0EF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7F4DAA7B-49B7-8605-78E1-64935A11A0D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0A51BF86-8B81-BA35-3A1D-65A221DC54D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45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(dark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emf">
            <a:extLst>
              <a:ext uri="{FF2B5EF4-FFF2-40B4-BE49-F238E27FC236}">
                <a16:creationId xmlns:a16="http://schemas.microsoft.com/office/drawing/2014/main" id="{1FD5DF24-1F39-BC98-01A5-9CE3240AD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79AE28D1-B46D-AC45-54C3-36E187D9E0A1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2E966256-998D-A304-0EA6-B317806EE6C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B7665C0-CE19-AA73-A07B-AA117F57E44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F60AE0B-CA29-E908-3C24-1CE0D1667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6" name="Text Placeholder Logo">
            <a:extLst>
              <a:ext uri="{FF2B5EF4-FFF2-40B4-BE49-F238E27FC236}">
                <a16:creationId xmlns:a16="http://schemas.microsoft.com/office/drawing/2014/main" id="{F0CC4206-D9E1-CA65-9960-E13EACD63D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3699" y="6414951"/>
            <a:ext cx="914401" cy="2058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348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075" y="365125"/>
            <a:ext cx="7964295" cy="10445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This space is for your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652DE-8F6C-510C-CF3E-DC6BFC53B6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7075" y="1636713"/>
            <a:ext cx="796290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GB"/>
              <a:t>Click to add text                                                                                    Enter + TAB to view next text style                                                           SHIFT + TAB to view previous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endParaRPr lang="en-GB"/>
          </a:p>
        </p:txBody>
      </p:sp>
      <p:sp>
        <p:nvSpPr>
          <p:cNvPr id="6" name="Date_DateCustomB">
            <a:extLst>
              <a:ext uri="{FF2B5EF4-FFF2-40B4-BE49-F238E27FC236}">
                <a16:creationId xmlns:a16="http://schemas.microsoft.com/office/drawing/2014/main" id="{0D95CBA1-A3EB-7446-02DD-D4217F6101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LD_PresentationTitle">
            <a:extLst>
              <a:ext uri="{FF2B5EF4-FFF2-40B4-BE49-F238E27FC236}">
                <a16:creationId xmlns:a16="http://schemas.microsoft.com/office/drawing/2014/main" id="{F260EDF0-243B-D6D4-A640-53E5089190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D0A80-8935-280E-FD13-E9B4EE5E5E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F677A-ED5B-BE39-9EBF-7611C9F99F26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5" name="Logo emf">
            <a:extLst>
              <a:ext uri="{FF2B5EF4-FFF2-40B4-BE49-F238E27FC236}">
                <a16:creationId xmlns:a16="http://schemas.microsoft.com/office/drawing/2014/main" id="{14D1CA7C-87BB-A460-2EA4-76B085CEA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4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7076" y="365125"/>
            <a:ext cx="7963200" cy="10445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This space is for your 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727075" y="1636712"/>
            <a:ext cx="5186363" cy="4571999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                                               Enter + TAB to view next text style                SHIFT + TAB to view previous text style               Or </a:t>
            </a:r>
            <a:r>
              <a:rPr lang="en-GB">
                <a:effectLst/>
              </a:rPr>
              <a:t>insert imagery, illustrations, charts or graphs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278563" y="1636712"/>
            <a:ext cx="5187949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                                               Enter + TAB to view next text style                SHIFT + TAB to view previous text style          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_DateCustomB">
            <a:extLst>
              <a:ext uri="{FF2B5EF4-FFF2-40B4-BE49-F238E27FC236}">
                <a16:creationId xmlns:a16="http://schemas.microsoft.com/office/drawing/2014/main" id="{097E295F-DCFA-08EE-F9E4-EC195FE3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PresentationTitle">
            <a:extLst>
              <a:ext uri="{FF2B5EF4-FFF2-40B4-BE49-F238E27FC236}">
                <a16:creationId xmlns:a16="http://schemas.microsoft.com/office/drawing/2014/main" id="{49A61CC8-C3E5-4B52-2A0C-13B0DA5E33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46AC9C-E39D-4607-AA1B-AAEDAB3FBB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47E902-0790-3613-9107-11A98B7A0ACD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5" name="Logo emf">
            <a:extLst>
              <a:ext uri="{FF2B5EF4-FFF2-40B4-BE49-F238E27FC236}">
                <a16:creationId xmlns:a16="http://schemas.microsoft.com/office/drawing/2014/main" id="{DC87C0E1-52B9-EA7D-C839-6450A4EEA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5">
          <p15:clr>
            <a:srgbClr val="A4A3A4"/>
          </p15:clr>
        </p15:guide>
        <p15:guide id="2" pos="3954">
          <p15:clr>
            <a:srgbClr val="A4A3A4"/>
          </p15:clr>
        </p15:guide>
        <p15:guide id="3" pos="5474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7075" y="365125"/>
            <a:ext cx="7961612" cy="104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This space is for your 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727075" y="1636712"/>
            <a:ext cx="3336925" cy="4571999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              Enter + TAB to view next text style                                   SHIFT + TAB to view previous text style                            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427538" y="1636712"/>
            <a:ext cx="3336925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              Enter + TAB to view next text style                                   SHIFT + TAB to view previous text style                            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128000" y="1636712"/>
            <a:ext cx="3338511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              Enter + TAB to view next text style                                   SHIFT + TAB to view previous text style                            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_DateCustomB">
            <a:extLst>
              <a:ext uri="{FF2B5EF4-FFF2-40B4-BE49-F238E27FC236}">
                <a16:creationId xmlns:a16="http://schemas.microsoft.com/office/drawing/2014/main" id="{965D0796-CB6A-72AB-C301-C07573F67B4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LD_PresentationTitle">
            <a:extLst>
              <a:ext uri="{FF2B5EF4-FFF2-40B4-BE49-F238E27FC236}">
                <a16:creationId xmlns:a16="http://schemas.microsoft.com/office/drawing/2014/main" id="{DDF8FB04-4E1D-66DB-12E3-CA98EFD789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39EA-CA4E-9EDB-78C7-2F437637CE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387C81-78E7-FD19-B653-237E7B8F9FD3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6" name="Logo emf">
            <a:extLst>
              <a:ext uri="{FF2B5EF4-FFF2-40B4-BE49-F238E27FC236}">
                <a16:creationId xmlns:a16="http://schemas.microsoft.com/office/drawing/2014/main" id="{572E056F-ECE5-0219-CD4D-19100272C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0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4">
          <p15:clr>
            <a:srgbClr val="A4A3A4"/>
          </p15:clr>
        </p15:guide>
        <p15:guide id="6" pos="2560">
          <p15:clr>
            <a:srgbClr val="A4A3A4"/>
          </p15:clr>
        </p15:guide>
        <p15:guide id="7" pos="2789">
          <p15:clr>
            <a:srgbClr val="A4A3A4"/>
          </p15:clr>
        </p15:guide>
        <p15:guide id="8" pos="4891">
          <p15:clr>
            <a:srgbClr val="A4A3A4"/>
          </p15:clr>
        </p15:guide>
        <p15:guide id="9" pos="5120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7075" y="365125"/>
            <a:ext cx="7961612" cy="104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This space is for your 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727074" y="1636712"/>
            <a:ext cx="2414013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Enter + TAB to view next text style  SHIFT + TAB to view previous text style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00629" y="1636712"/>
            <a:ext cx="2415600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Enter + TAB to view next text style  SHIFT + TAB to view previous text style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275770" y="1636712"/>
            <a:ext cx="2415600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Enter + TAB to view next text style  SHIFT + TAB to view previous text style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9050912" y="1636712"/>
            <a:ext cx="2415600" cy="4572000"/>
          </a:xfrm>
        </p:spPr>
        <p:txBody>
          <a:bodyPr/>
          <a:lstStyle>
            <a:lvl1pPr>
              <a:buClr>
                <a:schemeClr val="accent1"/>
              </a:buClr>
              <a:defRPr sz="1800">
                <a:latin typeface="+mn-lt"/>
              </a:defRPr>
            </a:lvl1pPr>
            <a:lvl2pPr>
              <a:buClr>
                <a:schemeClr val="accent1"/>
              </a:buClr>
              <a:defRPr sz="1600">
                <a:latin typeface="+mn-lt"/>
              </a:defRPr>
            </a:lvl2pPr>
            <a:lvl3pPr>
              <a:buClr>
                <a:schemeClr val="accent1"/>
              </a:buClr>
              <a:defRPr sz="1800">
                <a:latin typeface="+mn-lt"/>
              </a:defRPr>
            </a:lvl3pPr>
            <a:lvl4pPr>
              <a:buClr>
                <a:schemeClr val="accent1"/>
              </a:buClr>
              <a:defRPr sz="1600">
                <a:latin typeface="+mn-lt"/>
              </a:defRPr>
            </a:lvl4pPr>
            <a:lvl5pPr>
              <a:buClr>
                <a:schemeClr val="accent1"/>
              </a:buClr>
              <a:defRPr sz="1400">
                <a:latin typeface="+mn-lt"/>
              </a:defRPr>
            </a:lvl5pPr>
          </a:lstStyle>
          <a:p>
            <a:pPr lvl="0"/>
            <a:r>
              <a:rPr lang="en-GB"/>
              <a:t>Click to add text  Enter + TAB to view next text style  SHIFT + TAB to view previous text style     Or insert imagery, illustrations, charts or graphs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_DateCustomB">
            <a:extLst>
              <a:ext uri="{FF2B5EF4-FFF2-40B4-BE49-F238E27FC236}">
                <a16:creationId xmlns:a16="http://schemas.microsoft.com/office/drawing/2014/main" id="{8F76CC05-ED89-FA9E-F3AB-B7A298C8538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LD_PresentationTitle">
            <a:extLst>
              <a:ext uri="{FF2B5EF4-FFF2-40B4-BE49-F238E27FC236}">
                <a16:creationId xmlns:a16="http://schemas.microsoft.com/office/drawing/2014/main" id="{542A3380-B976-0379-7A05-D49EC45EBC8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74EC4-55E6-E4C1-7084-4490BEE0F0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48068-BA07-8EA8-2EB9-CCBE062F9311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6" name="Logo emf">
            <a:extLst>
              <a:ext uri="{FF2B5EF4-FFF2-40B4-BE49-F238E27FC236}">
                <a16:creationId xmlns:a16="http://schemas.microsoft.com/office/drawing/2014/main" id="{EB6E6C9D-4BAD-9D78-D63B-E14A23F10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>
          <p15:clr>
            <a:srgbClr val="A4A3A4"/>
          </p15:clr>
        </p15:guide>
        <p15:guide id="2" pos="2205">
          <p15:clr>
            <a:srgbClr val="A4A3A4"/>
          </p15:clr>
        </p15:guide>
        <p15:guide id="3" pos="3728">
          <p15:clr>
            <a:srgbClr val="A4A3A4"/>
          </p15:clr>
        </p15:guide>
        <p15:guide id="4" pos="3953">
          <p15:clr>
            <a:srgbClr val="A4A3A4"/>
          </p15:clr>
        </p15:guide>
        <p15:guide id="5" pos="5476">
          <p15:clr>
            <a:srgbClr val="A4A3A4"/>
          </p15:clr>
        </p15:guide>
        <p15:guide id="6" pos="5698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8814" y="365126"/>
            <a:ext cx="7959573" cy="5841294"/>
          </a:xfrm>
        </p:spPr>
        <p:txBody>
          <a:bodyPr>
            <a:noAutofit/>
          </a:bodyPr>
          <a:lstStyle>
            <a:lvl1pPr>
              <a:lnSpc>
                <a:spcPct val="82000"/>
              </a:lnSpc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This space is meant for statements</a:t>
            </a:r>
            <a:endParaRPr lang="en-GB"/>
          </a:p>
        </p:txBody>
      </p:sp>
      <p:sp>
        <p:nvSpPr>
          <p:cNvPr id="2" name="Date_DateCustomB">
            <a:extLst>
              <a:ext uri="{FF2B5EF4-FFF2-40B4-BE49-F238E27FC236}">
                <a16:creationId xmlns:a16="http://schemas.microsoft.com/office/drawing/2014/main" id="{2C661578-A49E-B731-EF5C-92887CB0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LD_PresentationTitle">
            <a:extLst>
              <a:ext uri="{FF2B5EF4-FFF2-40B4-BE49-F238E27FC236}">
                <a16:creationId xmlns:a16="http://schemas.microsoft.com/office/drawing/2014/main" id="{BC79992E-DB6F-6F9C-2330-FAD864B3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45E77-8236-667E-6ABD-EECBA7E8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CADF8-84AF-85E7-757E-8FB03954AC94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6" name="Logo emf">
            <a:extLst>
              <a:ext uri="{FF2B5EF4-FFF2-40B4-BE49-F238E27FC236}">
                <a16:creationId xmlns:a16="http://schemas.microsoft.com/office/drawing/2014/main" id="{62AAAAFB-772D-4E1C-89C8-AA370FF79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473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3CE5-4F88-4F85-13A4-EEBB37CC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5B5B8-0AAF-CA19-CAB3-F29E0B0D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BBF9-33D5-A277-B916-302EA903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63AD-01CD-0BC7-C2D1-C4867B3F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0FFF-80D1-F1AC-F5CE-FFCB2757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58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27075" y="365125"/>
            <a:ext cx="3336925" cy="5834124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This space is for your headline 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9AD4C-E3F9-38BA-32C4-230C15D97F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7538" y="365125"/>
            <a:ext cx="7038974" cy="58435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This space is for your copy</a:t>
            </a:r>
            <a:endParaRPr lang="en-GB"/>
          </a:p>
        </p:txBody>
      </p:sp>
      <p:sp>
        <p:nvSpPr>
          <p:cNvPr id="2" name="Date_DateCustomB">
            <a:extLst>
              <a:ext uri="{FF2B5EF4-FFF2-40B4-BE49-F238E27FC236}">
                <a16:creationId xmlns:a16="http://schemas.microsoft.com/office/drawing/2014/main" id="{F75C77F2-C852-B8EB-A4E5-A3B7D687797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PresentationTitle">
            <a:extLst>
              <a:ext uri="{FF2B5EF4-FFF2-40B4-BE49-F238E27FC236}">
                <a16:creationId xmlns:a16="http://schemas.microsoft.com/office/drawing/2014/main" id="{B79F2DA3-F9D7-0410-124C-B29809761A5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0283E-311B-D499-FB78-D0961205EF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99658-2B7D-E17B-EDBB-0C9AAC0F292C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7" name="Logo emf">
            <a:extLst>
              <a:ext uri="{FF2B5EF4-FFF2-40B4-BE49-F238E27FC236}">
                <a16:creationId xmlns:a16="http://schemas.microsoft.com/office/drawing/2014/main" id="{4F9847C4-D523-5C71-BAD7-57D31E07B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7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60">
          <p15:clr>
            <a:srgbClr val="A4A3A4"/>
          </p15:clr>
        </p15:guide>
        <p15:guide id="4" pos="2789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D1BFA53-270D-524F-74E4-285012A8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This space is for your headline </a:t>
            </a:r>
          </a:p>
        </p:txBody>
      </p:sp>
      <p:sp>
        <p:nvSpPr>
          <p:cNvPr id="5" name="Date_DateCustomB">
            <a:extLst>
              <a:ext uri="{FF2B5EF4-FFF2-40B4-BE49-F238E27FC236}">
                <a16:creationId xmlns:a16="http://schemas.microsoft.com/office/drawing/2014/main" id="{DBB594EA-1FEF-DC40-A3A8-4BA43111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LD_PresentationTitle">
            <a:extLst>
              <a:ext uri="{FF2B5EF4-FFF2-40B4-BE49-F238E27FC236}">
                <a16:creationId xmlns:a16="http://schemas.microsoft.com/office/drawing/2014/main" id="{F8A17A95-8524-059D-1497-74EC656D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D51DF-2C28-847C-7D49-78C25C01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FC2BE-9335-D735-43A2-DDC0597C6933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3" name="Logo emf">
            <a:extLst>
              <a:ext uri="{FF2B5EF4-FFF2-40B4-BE49-F238E27FC236}">
                <a16:creationId xmlns:a16="http://schemas.microsoft.com/office/drawing/2014/main" id="{7128622E-6A1F-BAC7-6594-B7C228D9C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D3A2E5-54B5-461F-20A8-AE3486C275BE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73C2F9-12A4-ED6E-C1A3-14351CF2280F}"/>
              </a:ext>
            </a:extLst>
          </p:cNvPr>
          <p:cNvSpPr/>
          <p:nvPr userDrawn="1"/>
        </p:nvSpPr>
        <p:spPr>
          <a:xfrm>
            <a:off x="6275388" y="6200775"/>
            <a:ext cx="5916612" cy="657225"/>
          </a:xfrm>
          <a:prstGeom prst="rect">
            <a:avLst/>
          </a:prstGeom>
          <a:solidFill>
            <a:srgbClr val="F4F5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/>
          </a:p>
        </p:txBody>
      </p:sp>
      <p:pic>
        <p:nvPicPr>
          <p:cNvPr id="7" name="Logo emf">
            <a:extLst>
              <a:ext uri="{FF2B5EF4-FFF2-40B4-BE49-F238E27FC236}">
                <a16:creationId xmlns:a16="http://schemas.microsoft.com/office/drawing/2014/main" id="{9323A544-0DC9-CE5E-417C-7774D72B2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620124C-7B37-8A43-8EDA-F5AB6C4E3B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8" y="0"/>
            <a:ext cx="5916612" cy="6208713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32EE7-ABD2-A62C-E60A-0AB7E3E2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15" y="365125"/>
            <a:ext cx="4826642" cy="1044575"/>
          </a:xfrm>
        </p:spPr>
        <p:txBody>
          <a:bodyPr/>
          <a:lstStyle/>
          <a:p>
            <a:r>
              <a:rPr lang="en-GB"/>
              <a:t>This space is for your 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7176C0-B338-F082-B4FD-B0E65C9C9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815" y="1636713"/>
            <a:ext cx="4827435" cy="45719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This space is for your copy</a:t>
            </a:r>
            <a:endParaRPr lang="en-GB"/>
          </a:p>
        </p:txBody>
      </p:sp>
      <p:sp>
        <p:nvSpPr>
          <p:cNvPr id="9" name="Date_DateCustomB">
            <a:extLst>
              <a:ext uri="{FF2B5EF4-FFF2-40B4-BE49-F238E27FC236}">
                <a16:creationId xmlns:a16="http://schemas.microsoft.com/office/drawing/2014/main" id="{C9BBD1B0-F775-40BE-5F52-31C731B6C3B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LD_PresentationTitle">
            <a:extLst>
              <a:ext uri="{FF2B5EF4-FFF2-40B4-BE49-F238E27FC236}">
                <a16:creationId xmlns:a16="http://schemas.microsoft.com/office/drawing/2014/main" id="{67B3244D-C0DA-E839-31EA-1CCE69C2603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64DDB07-3EF1-4F08-1176-2F0CE9F82C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53">
          <p15:clr>
            <a:srgbClr val="A4A3A4"/>
          </p15:clr>
        </p15:guide>
        <p15:guide id="4" pos="3500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E91C616-FB86-3DFA-86B9-2C99B4F0197C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7390B9-332C-E5CE-DF64-703ECB861902}"/>
              </a:ext>
            </a:extLst>
          </p:cNvPr>
          <p:cNvSpPr/>
          <p:nvPr userDrawn="1"/>
        </p:nvSpPr>
        <p:spPr>
          <a:xfrm>
            <a:off x="8125712" y="6200775"/>
            <a:ext cx="4066288" cy="657225"/>
          </a:xfrm>
          <a:prstGeom prst="rect">
            <a:avLst/>
          </a:prstGeom>
          <a:solidFill>
            <a:srgbClr val="F4F5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/>
          </a:p>
        </p:txBody>
      </p:sp>
      <p:pic>
        <p:nvPicPr>
          <p:cNvPr id="14" name="Logo emf">
            <a:extLst>
              <a:ext uri="{FF2B5EF4-FFF2-40B4-BE49-F238E27FC236}">
                <a16:creationId xmlns:a16="http://schemas.microsoft.com/office/drawing/2014/main" id="{BFECDBD9-15AC-B0A0-0631-90752E42C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620124C-7B37-8A43-8EDA-F5AB6C4E3B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5712" y="0"/>
            <a:ext cx="4066288" cy="6208713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F9ECF40-A874-CCED-7E59-41796E45D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15" y="365125"/>
            <a:ext cx="6662586" cy="1044575"/>
          </a:xfrm>
        </p:spPr>
        <p:txBody>
          <a:bodyPr/>
          <a:lstStyle/>
          <a:p>
            <a:r>
              <a:rPr lang="en-GB"/>
              <a:t>This space is for your 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7BCBA17-9ADE-96BE-E77B-E917A08F5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815" y="1636713"/>
            <a:ext cx="6662585" cy="45719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This space is for your copy</a:t>
            </a:r>
            <a:endParaRPr lang="en-GB"/>
          </a:p>
        </p:txBody>
      </p:sp>
      <p:sp>
        <p:nvSpPr>
          <p:cNvPr id="7" name="Date_DateCustomB">
            <a:extLst>
              <a:ext uri="{FF2B5EF4-FFF2-40B4-BE49-F238E27FC236}">
                <a16:creationId xmlns:a16="http://schemas.microsoft.com/office/drawing/2014/main" id="{46A03263-1296-95E7-6F7D-3E83809819A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LD_PresentationTitle">
            <a:extLst>
              <a:ext uri="{FF2B5EF4-FFF2-40B4-BE49-F238E27FC236}">
                <a16:creationId xmlns:a16="http://schemas.microsoft.com/office/drawing/2014/main" id="{60A36DE3-06FD-6F4C-CBF6-88470EE0252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49390-2E8C-45DF-9379-4A23E43950F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15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110">
          <p15:clr>
            <a:srgbClr val="A4A3A4"/>
          </p15:clr>
        </p15:guide>
        <p15:guide id="5" pos="465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5D0E-C8C7-14FB-1A43-35F70D1B1D68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59871-ABA1-1082-46F1-76CA62E0745A}"/>
              </a:ext>
            </a:extLst>
          </p:cNvPr>
          <p:cNvSpPr/>
          <p:nvPr userDrawn="1"/>
        </p:nvSpPr>
        <p:spPr>
          <a:xfrm>
            <a:off x="4440238" y="0"/>
            <a:ext cx="7751762" cy="6858000"/>
          </a:xfrm>
          <a:prstGeom prst="rect">
            <a:avLst/>
          </a:prstGeom>
          <a:solidFill>
            <a:srgbClr val="F4F5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/>
          </a:p>
        </p:txBody>
      </p:sp>
      <p:pic>
        <p:nvPicPr>
          <p:cNvPr id="9" name="Logo emf">
            <a:extLst>
              <a:ext uri="{FF2B5EF4-FFF2-40B4-BE49-F238E27FC236}">
                <a16:creationId xmlns:a16="http://schemas.microsoft.com/office/drawing/2014/main" id="{9BB87462-893A-FD10-B57C-277D13522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B33E72F-125E-B426-38DE-DB3075B9C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15" y="365125"/>
            <a:ext cx="2990698" cy="1044575"/>
          </a:xfrm>
        </p:spPr>
        <p:txBody>
          <a:bodyPr/>
          <a:lstStyle/>
          <a:p>
            <a:r>
              <a:rPr lang="en-GB"/>
              <a:t>This space is for your headline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D54E2DB-D36D-EBE2-1D5C-89469993B5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816" y="1636713"/>
            <a:ext cx="2990698" cy="45719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This space is for your copy</a:t>
            </a:r>
            <a:endParaRPr lang="en-GB"/>
          </a:p>
        </p:txBody>
      </p:sp>
      <p:sp>
        <p:nvSpPr>
          <p:cNvPr id="4" name="Date_DateCustomB">
            <a:extLst>
              <a:ext uri="{FF2B5EF4-FFF2-40B4-BE49-F238E27FC236}">
                <a16:creationId xmlns:a16="http://schemas.microsoft.com/office/drawing/2014/main" id="{659E300E-0ED4-342B-4989-5DD78ED6A5C2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LD_PresentationTitle">
            <a:extLst>
              <a:ext uri="{FF2B5EF4-FFF2-40B4-BE49-F238E27FC236}">
                <a16:creationId xmlns:a16="http://schemas.microsoft.com/office/drawing/2014/main" id="{34FDB44D-C0D8-5A50-8788-0EEAB22A27C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213D4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BC7FB-724D-AFB1-4415-3B25351A329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2F7C09-F429-FD45-8A45-E2E8D735C8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4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7">
          <p15:clr>
            <a:srgbClr val="A4A3A4"/>
          </p15:clr>
        </p15:guide>
        <p15:guide id="4" pos="2343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B73C2F9-12A4-ED6E-C1A3-14351CF2280F}"/>
              </a:ext>
            </a:extLst>
          </p:cNvPr>
          <p:cNvSpPr/>
          <p:nvPr userDrawn="1"/>
        </p:nvSpPr>
        <p:spPr>
          <a:xfrm>
            <a:off x="0" y="6200775"/>
            <a:ext cx="5916612" cy="657225"/>
          </a:xfrm>
          <a:prstGeom prst="rect">
            <a:avLst/>
          </a:prstGeom>
          <a:solidFill>
            <a:srgbClr val="F4F5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/>
          </a:p>
        </p:txBody>
      </p:sp>
      <p:pic>
        <p:nvPicPr>
          <p:cNvPr id="7" name="Logo emf">
            <a:extLst>
              <a:ext uri="{FF2B5EF4-FFF2-40B4-BE49-F238E27FC236}">
                <a16:creationId xmlns:a16="http://schemas.microsoft.com/office/drawing/2014/main" id="{9323A544-0DC9-CE5E-417C-7774D72B2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620124C-7B37-8A43-8EDA-F5AB6C4E3B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16612" cy="6208713"/>
          </a:xfrm>
          <a:prstGeom prst="rect">
            <a:avLst/>
          </a:prstGeom>
          <a:solidFill>
            <a:schemeClr val="accent5"/>
          </a:solidFill>
        </p:spPr>
        <p:txBody>
          <a:bodyPr lIns="144000" tIns="72000" rIns="144000" anchor="t" anchorCtr="0">
            <a:noAutofit/>
          </a:bodyPr>
          <a:lstStyle>
            <a:lvl1pPr marL="0" indent="0" algn="l">
              <a:buNone/>
              <a:defRPr sz="1800">
                <a:solidFill>
                  <a:srgbClr val="F17E64"/>
                </a:solidFill>
                <a:latin typeface="+mj-lt"/>
              </a:defRPr>
            </a:lvl1pPr>
          </a:lstStyle>
          <a:p>
            <a:r>
              <a:rPr lang="en-GB">
                <a:effectLst/>
              </a:rPr>
              <a:t>Click on this space, then access the Coloplast tab to view and add an image from our </a:t>
            </a:r>
            <a:r>
              <a:rPr lang="en-GB" err="1">
                <a:effectLst/>
              </a:rPr>
              <a:t>Templafy</a:t>
            </a:r>
            <a:r>
              <a:rPr lang="en-GB">
                <a:effectLst/>
              </a:rPr>
              <a:t> library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32EE7-ABD2-A62C-E60A-0AB7E3E2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078" y="365125"/>
            <a:ext cx="4826642" cy="1044575"/>
          </a:xfrm>
        </p:spPr>
        <p:txBody>
          <a:bodyPr/>
          <a:lstStyle/>
          <a:p>
            <a:r>
              <a:rPr lang="en-GB"/>
              <a:t>This space is for your 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D7176C0-B338-F082-B4FD-B0E65C9C9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9078" y="1636713"/>
            <a:ext cx="4827435" cy="45719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This space is for your copy</a:t>
            </a:r>
            <a:endParaRPr lang="en-GB"/>
          </a:p>
        </p:txBody>
      </p:sp>
      <p:sp>
        <p:nvSpPr>
          <p:cNvPr id="11" name="FLD_PresentationTitle">
            <a:extLst>
              <a:ext uri="{FF2B5EF4-FFF2-40B4-BE49-F238E27FC236}">
                <a16:creationId xmlns:a16="http://schemas.microsoft.com/office/drawing/2014/main" id="{67B3244D-C0DA-E839-31EA-1CCE69C2603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64DDB07-3EF1-4F08-1176-2F0CE9F82C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D3A2E5-54B5-461F-20A8-AE3486C275BE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3" name="Date_DateCustomB">
            <a:extLst>
              <a:ext uri="{FF2B5EF4-FFF2-40B4-BE49-F238E27FC236}">
                <a16:creationId xmlns:a16="http://schemas.microsoft.com/office/drawing/2014/main" id="{F501A13C-A63E-FC99-3177-A8A347144B65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2127600" y="6463114"/>
            <a:ext cx="1013894" cy="1332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0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180">
          <p15:clr>
            <a:srgbClr val="A4A3A4"/>
          </p15:clr>
        </p15:guide>
        <p15:guide id="4" pos="3727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quote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A9109-782C-986F-573B-FC4FEC6E1A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12125" y="1636713"/>
            <a:ext cx="612000" cy="18000"/>
          </a:xfrm>
          <a:prstGeom prst="rect">
            <a:avLst/>
          </a:prstGeom>
          <a:solidFill>
            <a:srgbClr val="00A2BA"/>
          </a:solidFill>
          <a:ln>
            <a:noFill/>
          </a:ln>
        </p:spPr>
        <p:txBody>
          <a:bodyPr>
            <a:no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D5E285-75D3-F541-9C29-EBDBF82B05AC}"/>
              </a:ext>
            </a:extLst>
          </p:cNvPr>
          <p:cNvSpPr>
            <a:spLocks noGrp="1"/>
          </p:cNvSpPr>
          <p:nvPr>
            <p:ph type="subTitle" idx="34" hasCustomPrompt="1"/>
          </p:nvPr>
        </p:nvSpPr>
        <p:spPr bwMode="black">
          <a:xfrm>
            <a:off x="727076" y="1636713"/>
            <a:ext cx="7024688" cy="457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3000" i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800" i="0">
                <a:solidFill>
                  <a:srgbClr val="171D20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space is for a long or short quote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6059-3E77-B442-AABE-A890315637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2125" y="1728907"/>
            <a:ext cx="3355527" cy="1004353"/>
          </a:xfrm>
        </p:spPr>
        <p:txBody>
          <a:bodyPr>
            <a:noAutofit/>
          </a:bodyPr>
          <a:lstStyle>
            <a:lvl1pPr marL="0" indent="0" fontAlgn="t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sz="1200">
                <a:effectLst/>
              </a:rPr>
              <a:t>Place here the author’s name and title</a:t>
            </a:r>
            <a:endParaRPr lang="en-GB" sz="1200"/>
          </a:p>
        </p:txBody>
      </p:sp>
      <p:sp>
        <p:nvSpPr>
          <p:cNvPr id="2" name="Date_DateCustomB">
            <a:extLst>
              <a:ext uri="{FF2B5EF4-FFF2-40B4-BE49-F238E27FC236}">
                <a16:creationId xmlns:a16="http://schemas.microsoft.com/office/drawing/2014/main" id="{DFC2F45B-C8DE-3EA9-7A91-99AB66EA7E8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PresentationTitle">
            <a:extLst>
              <a:ext uri="{FF2B5EF4-FFF2-40B4-BE49-F238E27FC236}">
                <a16:creationId xmlns:a16="http://schemas.microsoft.com/office/drawing/2014/main" id="{3226589A-0EFA-14D4-7DFF-8AEE0F53AD11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AC69-6229-AF16-5B03-905B0EA102A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05D2A-D706-F44A-1F5C-43F010C3D532}"/>
              </a:ext>
            </a:extLst>
          </p:cNvPr>
          <p:cNvSpPr/>
          <p:nvPr userDrawn="1"/>
        </p:nvSpPr>
        <p:spPr>
          <a:xfrm>
            <a:off x="0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>
              <a:solidFill>
                <a:schemeClr val="tx1"/>
              </a:solidFill>
            </a:endParaRPr>
          </a:p>
        </p:txBody>
      </p:sp>
      <p:pic>
        <p:nvPicPr>
          <p:cNvPr id="7" name="Logo emf">
            <a:extLst>
              <a:ext uri="{FF2B5EF4-FFF2-40B4-BE49-F238E27FC236}">
                <a16:creationId xmlns:a16="http://schemas.microsoft.com/office/drawing/2014/main" id="{C9B08E39-51E8-3226-7B19-ACF11AFB4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10">
          <p15:clr>
            <a:srgbClr val="FBAE40"/>
          </p15:clr>
        </p15:guide>
        <p15:guide id="3" pos="48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quote slide ">
    <p:bg>
      <p:bgPr>
        <a:solidFill>
          <a:srgbClr val="274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6AF59A8-0BD0-576A-21A6-3D487218EF08}"/>
              </a:ext>
            </a:extLst>
          </p:cNvPr>
          <p:cNvSpPr/>
          <p:nvPr userDrawn="1"/>
        </p:nvSpPr>
        <p:spPr>
          <a:xfrm>
            <a:off x="3174" y="6520387"/>
            <a:ext cx="612000" cy="18000"/>
          </a:xfrm>
          <a:prstGeom prst="rect">
            <a:avLst/>
          </a:prstGeom>
          <a:solidFill>
            <a:srgbClr val="00A2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err="1"/>
          </a:p>
        </p:txBody>
      </p:sp>
      <p:pic>
        <p:nvPicPr>
          <p:cNvPr id="4" name="Logo emf">
            <a:extLst>
              <a:ext uri="{FF2B5EF4-FFF2-40B4-BE49-F238E27FC236}">
                <a16:creationId xmlns:a16="http://schemas.microsoft.com/office/drawing/2014/main" id="{7A2F66D2-6006-DA3A-7335-474602222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370" y="6415641"/>
            <a:ext cx="909059" cy="204481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455E3D0-6DFC-2214-5781-B37D9E87E3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12125" y="1636713"/>
            <a:ext cx="612000" cy="18000"/>
          </a:xfrm>
          <a:prstGeom prst="rect">
            <a:avLst/>
          </a:prstGeom>
          <a:solidFill>
            <a:srgbClr val="00A2BA"/>
          </a:solidFill>
          <a:ln>
            <a:noFill/>
          </a:ln>
        </p:spPr>
        <p:txBody>
          <a:bodyPr>
            <a:no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D5E285-75D3-F541-9C29-EBDBF82B05AC}"/>
              </a:ext>
            </a:extLst>
          </p:cNvPr>
          <p:cNvSpPr>
            <a:spLocks noGrp="1"/>
          </p:cNvSpPr>
          <p:nvPr>
            <p:ph type="subTitle" idx="34" hasCustomPrompt="1"/>
          </p:nvPr>
        </p:nvSpPr>
        <p:spPr bwMode="black">
          <a:xfrm>
            <a:off x="727076" y="1636713"/>
            <a:ext cx="7024688" cy="457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3000" i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800" i="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>
                <a:effectLst/>
              </a:rPr>
              <a:t>This space is for a long or short quote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6059-3E77-B442-AABE-A890315637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2125" y="1728907"/>
            <a:ext cx="3352799" cy="10043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sz="1200">
                <a:effectLst/>
              </a:rPr>
              <a:t>Place here the author’s name and title</a:t>
            </a:r>
            <a:endParaRPr lang="en-GB" sz="1200"/>
          </a:p>
        </p:txBody>
      </p:sp>
      <p:sp>
        <p:nvSpPr>
          <p:cNvPr id="2" name="Date_DateCustomB">
            <a:extLst>
              <a:ext uri="{FF2B5EF4-FFF2-40B4-BE49-F238E27FC236}">
                <a16:creationId xmlns:a16="http://schemas.microsoft.com/office/drawing/2014/main" id="{3798CE55-9431-EB09-D212-3237EF6B05E8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LD_PresentationTitle">
            <a:extLst>
              <a:ext uri="{FF2B5EF4-FFF2-40B4-BE49-F238E27FC236}">
                <a16:creationId xmlns:a16="http://schemas.microsoft.com/office/drawing/2014/main" id="{C5849319-374F-1DF8-EDD4-321840D73962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C9936-4AEF-C979-5171-AB3E5F5E88B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7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10">
          <p15:clr>
            <a:srgbClr val="FBAE40"/>
          </p15:clr>
        </p15:guide>
        <p15:guide id="3" pos="48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: Thank Yo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E4B513-0E06-5231-65A4-9B45778910C2}"/>
              </a:ext>
            </a:extLst>
          </p:cNvPr>
          <p:cNvGrpSpPr/>
          <p:nvPr userDrawn="1"/>
        </p:nvGrpSpPr>
        <p:grpSpPr>
          <a:xfrm>
            <a:off x="3002983" y="2800350"/>
            <a:ext cx="5955030" cy="1257300"/>
            <a:chOff x="3157087" y="2800350"/>
            <a:chExt cx="5955030" cy="12573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1DF844-4646-874D-8493-7CA39DE66D82}"/>
                </a:ext>
              </a:extLst>
            </p:cNvPr>
            <p:cNvSpPr txBox="1"/>
            <p:nvPr userDrawn="1"/>
          </p:nvSpPr>
          <p:spPr>
            <a:xfrm>
              <a:off x="3157087" y="2800350"/>
              <a:ext cx="5955030" cy="12573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5600">
                  <a:solidFill>
                    <a:schemeClr val="tx1"/>
                  </a:solidFill>
                </a:rPr>
                <a:t>Thank you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CACF46-99C1-54A9-D460-D5853C065554}"/>
                </a:ext>
              </a:extLst>
            </p:cNvPr>
            <p:cNvSpPr/>
            <p:nvPr userDrawn="1"/>
          </p:nvSpPr>
          <p:spPr>
            <a:xfrm rot="5400000">
              <a:off x="7907437" y="3601310"/>
              <a:ext cx="45719" cy="299962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err="1"/>
            </a:p>
          </p:txBody>
        </p:sp>
      </p:grpSp>
      <p:pic>
        <p:nvPicPr>
          <p:cNvPr id="5" name="Logo emf">
            <a:extLst>
              <a:ext uri="{FF2B5EF4-FFF2-40B4-BE49-F238E27FC236}">
                <a16:creationId xmlns:a16="http://schemas.microsoft.com/office/drawing/2014/main" id="{8E0ED4DA-6A6A-1356-FD92-DBA06B175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6001CE86-E648-52F8-E667-DDD35EE1CFBE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3" hidden="1">
            <a:extLst>
              <a:ext uri="{FF2B5EF4-FFF2-40B4-BE49-F238E27FC236}">
                <a16:creationId xmlns:a16="http://schemas.microsoft.com/office/drawing/2014/main" id="{28B5AB76-4491-0C7B-83C5-5A39CEA65A5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23E2E672-70F7-1450-6534-20B33DEB72F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486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: Making life easier"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emf">
            <a:extLst>
              <a:ext uri="{FF2B5EF4-FFF2-40B4-BE49-F238E27FC236}">
                <a16:creationId xmlns:a16="http://schemas.microsoft.com/office/drawing/2014/main" id="{914357D6-09C2-C66F-E1EC-F9B069971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699" y="6415040"/>
            <a:ext cx="914401" cy="205682"/>
          </a:xfrm>
          <a:prstGeom prst="rect">
            <a:avLst/>
          </a:prstGeom>
        </p:spPr>
      </p:pic>
      <p:sp>
        <p:nvSpPr>
          <p:cNvPr id="10" name="Date Placeholder 2" hidden="1">
            <a:extLst>
              <a:ext uri="{FF2B5EF4-FFF2-40B4-BE49-F238E27FC236}">
                <a16:creationId xmlns:a16="http://schemas.microsoft.com/office/drawing/2014/main" id="{91617453-D99D-6925-7355-14EFFC6B4842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Footer Placeholder 3" hidden="1">
            <a:extLst>
              <a:ext uri="{FF2B5EF4-FFF2-40B4-BE49-F238E27FC236}">
                <a16:creationId xmlns:a16="http://schemas.microsoft.com/office/drawing/2014/main" id="{FA45EA1A-D7A0-E23E-195F-9BB7EACF9A3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796A84C5-89C5-B10E-E8F6-54909084B9D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467A4B-7A4D-1040-50A5-13C9CE764C8F}"/>
              </a:ext>
            </a:extLst>
          </p:cNvPr>
          <p:cNvGrpSpPr/>
          <p:nvPr userDrawn="1"/>
        </p:nvGrpSpPr>
        <p:grpSpPr>
          <a:xfrm>
            <a:off x="3067180" y="2868652"/>
            <a:ext cx="5821633" cy="1120698"/>
            <a:chOff x="3049383" y="2868652"/>
            <a:chExt cx="5821633" cy="11206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FA32FE-FCDA-F10C-7042-6D4FB11AEBAD}"/>
                </a:ext>
              </a:extLst>
            </p:cNvPr>
            <p:cNvSpPr txBox="1"/>
            <p:nvPr userDrawn="1"/>
          </p:nvSpPr>
          <p:spPr>
            <a:xfrm>
              <a:off x="3049383" y="2868652"/>
              <a:ext cx="5821633" cy="1120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600">
                  <a:solidFill>
                    <a:schemeClr val="tx1"/>
                  </a:solidFill>
                </a:rPr>
                <a:t>Making life easier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5E9B44-4EB1-D1BD-786B-B39555D26FD3}"/>
                </a:ext>
              </a:extLst>
            </p:cNvPr>
            <p:cNvSpPr/>
            <p:nvPr userDrawn="1"/>
          </p:nvSpPr>
          <p:spPr>
            <a:xfrm rot="5400000">
              <a:off x="8672595" y="3616427"/>
              <a:ext cx="45719" cy="299962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err="1"/>
            </a:p>
          </p:txBody>
        </p:sp>
      </p:grpSp>
    </p:spTree>
    <p:extLst>
      <p:ext uri="{BB962C8B-B14F-4D97-AF65-F5344CB8AC3E}">
        <p14:creationId xmlns:p14="http://schemas.microsoft.com/office/powerpoint/2010/main" val="2732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91AA-9D76-AA8F-F921-95179E16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7162F-C9E3-9AC4-52B7-D0C4C3A2A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73AAA-3B63-44BB-CAD4-7140C86A3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FCFBA-19F8-E182-6D8A-461AFF58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35795-9C97-8550-91A3-7D0EC79A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28F7E-C87A-6CA5-AB31-D67E38DD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1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, Vision, and Values ">
    <p:bg>
      <p:bgPr>
        <a:solidFill>
          <a:srgbClr val="00A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2DF74F-C40E-480F-ABDB-32945D8FFE47}"/>
              </a:ext>
            </a:extLst>
          </p:cNvPr>
          <p:cNvSpPr txBox="1"/>
          <p:nvPr userDrawn="1"/>
        </p:nvSpPr>
        <p:spPr>
          <a:xfrm>
            <a:off x="722313" y="365125"/>
            <a:ext cx="7042495" cy="1429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0" i="0">
                <a:solidFill>
                  <a:schemeClr val="bg1"/>
                </a:solidFill>
                <a:effectLst/>
                <a:latin typeface="Coloplast Medium" pitchFamily="2" charset="0"/>
              </a:rPr>
              <a:t>Mission</a:t>
            </a:r>
            <a:br>
              <a:rPr lang="en-GB" sz="16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Making life easier for people with</a:t>
            </a:r>
            <a:br>
              <a:rPr lang="en-GB" sz="28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intimate healthcare needs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AAB99-0740-9EF4-4063-AD43D283BE27}"/>
              </a:ext>
            </a:extLst>
          </p:cNvPr>
          <p:cNvSpPr txBox="1"/>
          <p:nvPr userDrawn="1"/>
        </p:nvSpPr>
        <p:spPr>
          <a:xfrm>
            <a:off x="722313" y="1995623"/>
            <a:ext cx="7042495" cy="1870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0" i="0">
                <a:solidFill>
                  <a:schemeClr val="bg1"/>
                </a:solidFill>
                <a:effectLst/>
                <a:latin typeface="Coloplast Medium" pitchFamily="2" charset="0"/>
              </a:rPr>
              <a:t>Values</a:t>
            </a:r>
            <a:br>
              <a:rPr lang="en-GB" sz="16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Closeness… to better understand</a:t>
            </a:r>
            <a:br>
              <a:rPr lang="en-GB" sz="28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Passion… to make a difference</a:t>
            </a:r>
            <a:br>
              <a:rPr lang="en-GB" sz="28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Respect and responsibility… to guide us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DBFB3-9978-CEFF-C713-37895CD2CCE2}"/>
              </a:ext>
            </a:extLst>
          </p:cNvPr>
          <p:cNvSpPr txBox="1"/>
          <p:nvPr userDrawn="1"/>
        </p:nvSpPr>
        <p:spPr>
          <a:xfrm>
            <a:off x="722313" y="4066388"/>
            <a:ext cx="7042495" cy="1421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0" i="0">
                <a:solidFill>
                  <a:schemeClr val="bg1"/>
                </a:solidFill>
                <a:effectLst/>
                <a:latin typeface="Coloplast Medium" pitchFamily="2" charset="0"/>
              </a:rPr>
              <a:t>Vision</a:t>
            </a:r>
            <a:br>
              <a:rPr lang="en-GB" sz="16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Setting the global standard for </a:t>
            </a:r>
            <a:br>
              <a:rPr lang="en-GB" sz="2800">
                <a:solidFill>
                  <a:schemeClr val="bg1"/>
                </a:solidFill>
                <a:effectLst/>
              </a:rPr>
            </a:br>
            <a:r>
              <a:rPr lang="en-GB" sz="2800">
                <a:solidFill>
                  <a:schemeClr val="bg1"/>
                </a:solidFill>
                <a:effectLst/>
              </a:rPr>
              <a:t>listening and responding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2" name="Logo emf">
            <a:extLst>
              <a:ext uri="{FF2B5EF4-FFF2-40B4-BE49-F238E27FC236}">
                <a16:creationId xmlns:a16="http://schemas.microsoft.com/office/drawing/2014/main" id="{69E283FD-0D2A-59B5-D027-15C4E1657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370" y="6415641"/>
            <a:ext cx="909059" cy="204481"/>
          </a:xfrm>
          <a:prstGeom prst="rect">
            <a:avLst/>
          </a:prstGeom>
        </p:spPr>
      </p:pic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D90F6B81-513A-B9FC-32AE-FA90562AD399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4" name="Footer Placeholder 3" hidden="1">
            <a:extLst>
              <a:ext uri="{FF2B5EF4-FFF2-40B4-BE49-F238E27FC236}">
                <a16:creationId xmlns:a16="http://schemas.microsoft.com/office/drawing/2014/main" id="{F46265D3-9E2D-DA73-2343-1C8E27E97C7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4" hidden="1">
            <a:extLst>
              <a:ext uri="{FF2B5EF4-FFF2-40B4-BE49-F238E27FC236}">
                <a16:creationId xmlns:a16="http://schemas.microsoft.com/office/drawing/2014/main" id="{E5AC1B5E-7803-E45F-79DA-DB049F51432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80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quoise Logo ">
    <p:bg>
      <p:bgPr>
        <a:solidFill>
          <a:srgbClr val="00A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 whiteemf">
            <a:extLst>
              <a:ext uri="{FF2B5EF4-FFF2-40B4-BE49-F238E27FC236}">
                <a16:creationId xmlns:a16="http://schemas.microsoft.com/office/drawing/2014/main" id="{5DA6F15D-0413-6E4D-A578-597DF4B1B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32" y="3021849"/>
            <a:ext cx="3620136" cy="814302"/>
          </a:xfrm>
          <a:prstGeom prst="rect">
            <a:avLst/>
          </a:prstGeom>
        </p:spPr>
      </p:pic>
      <p:sp>
        <p:nvSpPr>
          <p:cNvPr id="6" name="Date Placeholder 2" hidden="1">
            <a:extLst>
              <a:ext uri="{FF2B5EF4-FFF2-40B4-BE49-F238E27FC236}">
                <a16:creationId xmlns:a16="http://schemas.microsoft.com/office/drawing/2014/main" id="{A83A9406-FD76-3EEC-BCBF-DCD2724E6471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7" name="Footer Placeholder 3" hidden="1">
            <a:extLst>
              <a:ext uri="{FF2B5EF4-FFF2-40B4-BE49-F238E27FC236}">
                <a16:creationId xmlns:a16="http://schemas.microsoft.com/office/drawing/2014/main" id="{23288351-52C7-80F0-8E45-1C93041E22B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8" name="Slide Number Placeholder 4" hidden="1">
            <a:extLst>
              <a:ext uri="{FF2B5EF4-FFF2-40B4-BE49-F238E27FC236}">
                <a16:creationId xmlns:a16="http://schemas.microsoft.com/office/drawing/2014/main" id="{07779C48-A147-7EB3-167B-C4D04C0C758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50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Logo ">
    <p:bg>
      <p:bgPr>
        <a:solidFill>
          <a:srgbClr val="274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whiteemf">
            <a:extLst>
              <a:ext uri="{FF2B5EF4-FFF2-40B4-BE49-F238E27FC236}">
                <a16:creationId xmlns:a16="http://schemas.microsoft.com/office/drawing/2014/main" id="{11CBC1E5-B669-EE8B-D87D-A18EC7197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32" y="3021849"/>
            <a:ext cx="3620136" cy="814302"/>
          </a:xfrm>
          <a:prstGeom prst="rect">
            <a:avLst/>
          </a:prstGeom>
        </p:spPr>
      </p:pic>
      <p:sp>
        <p:nvSpPr>
          <p:cNvPr id="6" name="Date Placeholder 2" hidden="1">
            <a:extLst>
              <a:ext uri="{FF2B5EF4-FFF2-40B4-BE49-F238E27FC236}">
                <a16:creationId xmlns:a16="http://schemas.microsoft.com/office/drawing/2014/main" id="{86691AC6-09B0-B262-DC35-C3BFA3FE2A56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7" name="Footer Placeholder 3" hidden="1">
            <a:extLst>
              <a:ext uri="{FF2B5EF4-FFF2-40B4-BE49-F238E27FC236}">
                <a16:creationId xmlns:a16="http://schemas.microsoft.com/office/drawing/2014/main" id="{4346DE1B-FBD9-151B-3D5A-90340963665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E002FA86-9A3E-072D-C831-0E4712B28A5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noFill/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21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137" y="214850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636713"/>
            <a:ext cx="2772000" cy="232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  <a:endParaRPr lang="en-GB" sz="11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900" b="0" i="0">
                <a:solidFill>
                  <a:schemeClr val="tx1"/>
                </a:solidFill>
                <a:effectLst/>
                <a:latin typeface="Arial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27075" y="365125"/>
            <a:ext cx="10739438" cy="7337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– your user guide</a:t>
            </a: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7076" y="1636713"/>
            <a:ext cx="2094948" cy="21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Colours</a:t>
            </a:r>
            <a:endParaRPr lang="en-GB" altLang="da-DK" sz="11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Theme Colours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(the first row) as the preferred option in the design layout.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Avoid using the automatically generated colours (found below Theme Colors)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 they do not align with the approved Coloplast colour palette.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Custom Colours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include our turquoise, grey and sand shades, as well as accent colours. It is recommended to use these colours </a:t>
            </a:r>
            <a:r>
              <a:rPr lang="en-US" sz="900"/>
              <a:t>thoughtfully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organize content or enhance data visualization.</a:t>
            </a:r>
            <a:endParaRPr lang="en-GB" sz="90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1600" y="2491032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1600" y="1636713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4298" y="3483598"/>
            <a:ext cx="538465" cy="1728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AEF4FF-F77E-F64A-B939-EE07E97BA619}"/>
              </a:ext>
            </a:extLst>
          </p:cNvPr>
          <p:cNvGrpSpPr/>
          <p:nvPr userDrawn="1"/>
        </p:nvGrpSpPr>
        <p:grpSpPr>
          <a:xfrm>
            <a:off x="4345200" y="4142846"/>
            <a:ext cx="3177925" cy="2160841"/>
            <a:chOff x="4345200" y="4311801"/>
            <a:chExt cx="3177925" cy="2160841"/>
          </a:xfrm>
        </p:grpSpPr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19798472-DC87-414E-BC4E-CFAF99EF0ED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345200" y="4311801"/>
              <a:ext cx="2720539" cy="2160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Pictures</a:t>
              </a:r>
              <a:br>
                <a:rPr lang="en-GB" sz="90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corporate picture from Templafy</a:t>
              </a:r>
              <a:endPara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</a:t>
              </a: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Click the blue </a:t>
              </a: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Templafy 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button to view Templafy pane on right side of the screen, if it is not already there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Select picture placeholder by clicking </a:t>
              </a:r>
              <a:b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on the frame (at the edge)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Click the </a:t>
              </a: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Images </a:t>
              </a:r>
              <a:r>
                <a:rPr lang="en-GB" altLang="da-DK" sz="900" b="0" i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button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in the Templafy pane</a:t>
              </a:r>
              <a:b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picture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On slides with pictureplaceholder, click on the icon </a:t>
              </a: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and choose </a:t>
              </a: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</a:t>
              </a: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to browse for picture</a:t>
              </a: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51478" y="4617105"/>
              <a:ext cx="305786" cy="365851"/>
            </a:xfrm>
            <a:prstGeom prst="rect">
              <a:avLst/>
            </a:prstGeom>
          </p:spPr>
        </p:pic>
        <p:pic>
          <p:nvPicPr>
            <p:cNvPr id="9" name="Picture 33">
              <a:extLst>
                <a:ext uri="{FF2B5EF4-FFF2-40B4-BE49-F238E27FC236}">
                  <a16:creationId xmlns:a16="http://schemas.microsoft.com/office/drawing/2014/main" id="{B03E872F-21DD-423D-B6DE-4945F155FB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3901" t="45142" r="62601" b="9046"/>
            <a:stretch/>
          </p:blipFill>
          <p:spPr>
            <a:xfrm>
              <a:off x="7133769" y="5912860"/>
              <a:ext cx="341204" cy="32170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2A5FDF-69DC-4DD2-BFF8-3478E75DBB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50000" t="50000" b="4554"/>
            <a:stretch/>
          </p:blipFill>
          <p:spPr>
            <a:xfrm>
              <a:off x="7085617" y="5369686"/>
              <a:ext cx="437508" cy="36585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F81566-36CB-D8D5-6F91-74FBAEBC2D1C}"/>
              </a:ext>
            </a:extLst>
          </p:cNvPr>
          <p:cNvGrpSpPr/>
          <p:nvPr userDrawn="1"/>
        </p:nvGrpSpPr>
        <p:grpSpPr>
          <a:xfrm>
            <a:off x="8452800" y="4142846"/>
            <a:ext cx="3342766" cy="2329796"/>
            <a:chOff x="8452800" y="4142846"/>
            <a:chExt cx="3342766" cy="2329796"/>
          </a:xfrm>
        </p:grpSpPr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AF1D07BE-1956-48C7-4CAF-3FF96B50E71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452800" y="4142846"/>
              <a:ext cx="2772000" cy="232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1100" b="0" noProof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Copy/Paste content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When copying old content to your new presentation, </a:t>
              </a: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 options are available: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Best practice: </a:t>
              </a: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Create a slide in your new presentation and copy </a:t>
              </a:r>
              <a:r>
                <a:rPr lang="en-GB" altLang="da-DK" sz="900" b="0" i="0" u="sng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one</a:t>
              </a:r>
              <a:r>
                <a:rPr lang="en-GB" altLang="da-DK" sz="900" b="0" i="0" u="none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piece of content </a:t>
              </a:r>
              <a:br>
                <a:rPr lang="en-GB" altLang="da-DK" sz="900" b="0" i="0" u="none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i="0" u="none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a time (e.g. copy all text from </a:t>
              </a:r>
              <a:r>
                <a:rPr lang="en-GB" altLang="da-DK" sz="900" b="0" i="0" u="sng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one</a:t>
              </a:r>
              <a:r>
                <a:rPr lang="en-GB" altLang="da-DK" sz="900" b="0" i="0" u="none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textbox)</a:t>
              </a:r>
              <a:endParaRPr lang="en-GB" altLang="da-DK" sz="900" b="1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Slides &amp; Slide elements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predefined slides and elements using </a:t>
              </a: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the Templafy pane. Choose </a:t>
              </a: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Slides</a:t>
              </a: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and </a:t>
              </a: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Slide elements </a:t>
              </a: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from the buttons in the Templafy </a:t>
              </a: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pane on the right side of the screen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E3ECE3-0F26-85FB-05DD-55D1C07700DA}"/>
                </a:ext>
              </a:extLst>
            </p:cNvPr>
            <p:cNvGrpSpPr/>
            <p:nvPr userDrawn="1"/>
          </p:nvGrpSpPr>
          <p:grpSpPr>
            <a:xfrm>
              <a:off x="10803820" y="5680957"/>
              <a:ext cx="991746" cy="384654"/>
              <a:chOff x="11374410" y="4404000"/>
              <a:chExt cx="1588357" cy="6160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D87BA78-BAF8-40C0-216D-101DAC631E5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l="1" t="29690" r="1315"/>
              <a:stretch/>
            </p:blipFill>
            <p:spPr>
              <a:xfrm>
                <a:off x="11374410" y="4404000"/>
                <a:ext cx="1588357" cy="61605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E23EC2E-5157-A862-DBCE-0C8754A274F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/>
              <a:srcRect l="21641" t="72894" r="72046" b="1834"/>
              <a:stretch/>
            </p:blipFill>
            <p:spPr>
              <a:xfrm>
                <a:off x="12479578" y="4785230"/>
                <a:ext cx="101600" cy="221441"/>
              </a:xfrm>
              <a:prstGeom prst="rect">
                <a:avLst/>
              </a:prstGeom>
            </p:spPr>
          </p:pic>
        </p:grp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2DCC96C3-F027-DCDA-DF24-79E279C9C7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1641177"/>
            <a:ext cx="2720539" cy="21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90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to view </a:t>
            </a:r>
            <a:br>
              <a:rPr lang="en-GB" sz="90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a dropdown menu of possible slide layouts</a:t>
            </a:r>
            <a:br>
              <a:rPr lang="en-GB" sz="90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</a:br>
            <a:endParaRPr lang="en-GB" sz="90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 formatting of the slide placeholders to their default settings</a:t>
            </a:r>
            <a:endParaRPr lang="en-GB" sz="900">
              <a:solidFill>
                <a:schemeClr val="tx1"/>
              </a:solidFill>
              <a:latin typeface="+mn-lt"/>
              <a:ea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822743-10A8-87BD-31D0-A5263BE7CCA8}"/>
              </a:ext>
            </a:extLst>
          </p:cNvPr>
          <p:cNvGrpSpPr/>
          <p:nvPr userDrawn="1"/>
        </p:nvGrpSpPr>
        <p:grpSpPr>
          <a:xfrm>
            <a:off x="727075" y="4142846"/>
            <a:ext cx="2694406" cy="2019726"/>
            <a:chOff x="727075" y="4185180"/>
            <a:chExt cx="2694406" cy="2019726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76D4C80E-2D4F-5031-836E-91A6234DFC2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27075" y="4185180"/>
              <a:ext cx="2625806" cy="201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Text styles</a:t>
              </a:r>
              <a:endParaRPr lang="en-GB" altLang="da-DK" sz="11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Use the </a:t>
              </a: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-key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to jump through levels. Click </a:t>
              </a: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 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and</a:t>
              </a: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</a:t>
              </a: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to switch from one level to the next level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9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To go back in levels use </a:t>
              </a:r>
              <a:r>
                <a:rPr lang="en-GB" altLang="da-DK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SHIFT-TAB</a:t>
              </a:r>
              <a:endPara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sz="9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Alternatively, </a:t>
              </a:r>
              <a:r>
                <a:rPr lang="en-GB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Increase</a:t>
              </a:r>
              <a:r>
                <a:rPr lang="en-GB" sz="9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and </a:t>
              </a:r>
              <a:r>
                <a:rPr lang="en-GB" sz="9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Decrease </a:t>
              </a:r>
              <a:r>
                <a:rPr lang="en-GB" sz="9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list </a:t>
              </a:r>
              <a:br>
                <a:rPr lang="en-GB" sz="9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sz="9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level can be used</a:t>
              </a:r>
              <a:br>
                <a:rPr lang="en-GB" sz="9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en-GB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HINT: </a:t>
              </a:r>
              <a:r>
                <a:rPr lang="en-GB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Use bullet button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Delete bullet for regular text.</a:t>
              </a: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Click on the bullet button to reaply </a:t>
              </a: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the correct bullet again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en-GB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en-GB" sz="900">
                <a:solidFill>
                  <a:schemeClr val="tx1"/>
                </a:solidFill>
                <a:latin typeface="+mn-lt"/>
                <a:ea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2B0A48-AB21-0F3A-04B7-C3B46CBDB9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964338" y="5048116"/>
              <a:ext cx="457143" cy="257143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AE3AD74-970B-FD54-39F0-C06217801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964338" y="5757984"/>
              <a:ext cx="257143" cy="28571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47B43E4-6D68-FED6-F4EE-65F7CEA6FF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2" y="1885967"/>
            <a:ext cx="955480" cy="1862702"/>
          </a:xfrm>
          <a:prstGeom prst="rect">
            <a:avLst/>
          </a:prstGeom>
        </p:spPr>
      </p:pic>
      <p:sp>
        <p:nvSpPr>
          <p:cNvPr id="25" name="Left Bracket 24">
            <a:extLst>
              <a:ext uri="{FF2B5EF4-FFF2-40B4-BE49-F238E27FC236}">
                <a16:creationId xmlns:a16="http://schemas.microsoft.com/office/drawing/2014/main" id="{8F7964ED-86F8-123E-5D04-D027AE76B0D6}"/>
              </a:ext>
            </a:extLst>
          </p:cNvPr>
          <p:cNvSpPr/>
          <p:nvPr userDrawn="1"/>
        </p:nvSpPr>
        <p:spPr>
          <a:xfrm>
            <a:off x="2928643" y="2015214"/>
            <a:ext cx="45719" cy="1016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4A8509D6-8416-7B93-9332-6613565301DB}"/>
              </a:ext>
            </a:extLst>
          </p:cNvPr>
          <p:cNvSpPr/>
          <p:nvPr userDrawn="1"/>
        </p:nvSpPr>
        <p:spPr>
          <a:xfrm>
            <a:off x="2928643" y="2142214"/>
            <a:ext cx="45719" cy="40208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2266AD7C-E859-CEFD-C338-1BFABFD10B2F}"/>
              </a:ext>
            </a:extLst>
          </p:cNvPr>
          <p:cNvSpPr/>
          <p:nvPr userDrawn="1"/>
        </p:nvSpPr>
        <p:spPr>
          <a:xfrm>
            <a:off x="2928643" y="2689114"/>
            <a:ext cx="45719" cy="3764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83921E-FDB7-AA09-5636-E3DAE28565FE}"/>
              </a:ext>
            </a:extLst>
          </p:cNvPr>
          <p:cNvCxnSpPr>
            <a:cxnSpLocks/>
            <a:stCxn id="31" idx="1"/>
          </p:cNvCxnSpPr>
          <p:nvPr userDrawn="1"/>
        </p:nvCxnSpPr>
        <p:spPr>
          <a:xfrm flipH="1">
            <a:off x="2822024" y="2343256"/>
            <a:ext cx="106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BB1DA4-4B0E-419E-53FF-878D50B9AAA5}"/>
              </a:ext>
            </a:extLst>
          </p:cNvPr>
          <p:cNvCxnSpPr>
            <a:cxnSpLocks/>
            <a:stCxn id="25" idx="1"/>
          </p:cNvCxnSpPr>
          <p:nvPr userDrawn="1"/>
        </p:nvCxnSpPr>
        <p:spPr>
          <a:xfrm flipH="1">
            <a:off x="2822024" y="2066014"/>
            <a:ext cx="106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44FCF9-E407-D6C9-8578-B6F10182CCCD}"/>
              </a:ext>
            </a:extLst>
          </p:cNvPr>
          <p:cNvCxnSpPr>
            <a:cxnSpLocks/>
            <a:stCxn id="32" idx="1"/>
          </p:cNvCxnSpPr>
          <p:nvPr userDrawn="1"/>
        </p:nvCxnSpPr>
        <p:spPr>
          <a:xfrm flipH="1">
            <a:off x="2822024" y="2877329"/>
            <a:ext cx="106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0A9C-3815-4838-2792-961CE281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1D75-DAC5-213D-789C-B58C25B7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4FF4B-8D4B-A791-5529-2540FB65A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F756B-3E9E-D67E-BDFB-4F0B0D58D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C823E-5E84-3553-BB52-88C3E8897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6C5A6-1C67-6DED-00E1-8DFF5572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1FEF7-8440-1C12-BEE9-BA8A01CD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B7676-A401-D649-75F7-76F15B45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2558-9F9E-4C2D-F447-44C8A073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C4B52-DE0C-88BB-F00A-BFCCEFC2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419E7-E9CE-1FA7-0A0F-81101DBE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3B13D-83C2-E009-BEDB-A5C6160F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AC97C-79C4-9F6F-1490-BA6C9AD0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4220-3CF2-8CD4-B445-15AAE667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D2191-C221-3EBB-045F-7013820A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6BEC-D7E4-5EAD-2B11-5458F7CD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49B3-6479-E912-DB4C-F9A68F9A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F5709-FA29-7458-B70F-395C9D69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C22E5-0868-9A5F-8A40-9FAF0F6A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999A-5E07-5277-A3D0-0D27C28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4124A-BA25-F933-34D6-ACBC8395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F84D-5C5C-801C-1A60-940A822D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55398-7E34-5934-DFB4-908541F4A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FB2CD-4C7D-7902-EF6B-72AE842B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C468F-4C28-7E50-9789-0A56C0C0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B6F07-F53E-5084-7DA6-8BBF7EF1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42C6-0714-CCF1-5822-2234BDAB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F8DE4-9BBB-D48A-40D7-903359AE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23743-0FCE-E32A-31DA-C3C85B19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C09CD-5BC5-1009-4966-F7932D198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10519A-79DF-44B5-8CE1-B8D7D995F3F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0CE73-ACE3-4022-E931-90771F014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B840-EFBE-FF99-C034-D61079DC7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E7B202-20E2-4E1B-8B55-C8D8C213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9852285F-7D9E-5E48-B234-69AB816D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14" y="365125"/>
            <a:ext cx="7962555" cy="1044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>
                <a:effectLst/>
              </a:rPr>
              <a:t>This space is for your headline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DEB487-0C1C-2ED2-90FB-BA1E87BB3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14" y="1638000"/>
            <a:ext cx="7962555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1, Bullet 20 pt</a:t>
            </a:r>
          </a:p>
          <a:p>
            <a:pPr lvl="1"/>
            <a:r>
              <a:rPr lang="en-GB" noProof="0"/>
              <a:t>Level 2, Bullet 18 pt</a:t>
            </a:r>
          </a:p>
          <a:p>
            <a:pPr lvl="2"/>
            <a:r>
              <a:rPr lang="en-GB"/>
              <a:t>Third level, Body text 20 pt</a:t>
            </a:r>
          </a:p>
          <a:p>
            <a:pPr lvl="3"/>
            <a:r>
              <a:rPr lang="en-GB"/>
              <a:t>Fourth level, Body text 18 pt</a:t>
            </a:r>
          </a:p>
          <a:p>
            <a:pPr lvl="4"/>
            <a:r>
              <a:rPr lang="en-GB"/>
              <a:t>Fifth level, Body text 16 pt</a:t>
            </a:r>
          </a:p>
          <a:p>
            <a:pPr lvl="5"/>
            <a:r>
              <a:rPr lang="en-GB"/>
              <a:t>Sixth level, Heading 30 pt</a:t>
            </a:r>
          </a:p>
          <a:p>
            <a:pPr lvl="6"/>
            <a:r>
              <a:rPr lang="en-GB"/>
              <a:t>Seventh level, Heading 36 pt</a:t>
            </a:r>
          </a:p>
          <a:p>
            <a:pPr lvl="7"/>
            <a:r>
              <a:rPr lang="en-GB"/>
              <a:t>8th level, Heading 60 pt</a:t>
            </a:r>
          </a:p>
        </p:txBody>
      </p:sp>
      <p:sp>
        <p:nvSpPr>
          <p:cNvPr id="12" name="FLD_PresentationTitle">
            <a:extLst>
              <a:ext uri="{FF2B5EF4-FFF2-40B4-BE49-F238E27FC236}">
                <a16:creationId xmlns:a16="http://schemas.microsoft.com/office/drawing/2014/main" id="{9524A263-AC61-9842-A280-2BD5559C1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2800" y="6463114"/>
            <a:ext cx="3064821" cy="133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FDD21-B2AA-F346-834D-9001B07E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815" y="6463114"/>
            <a:ext cx="938370" cy="1347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E459162-0D30-784D-9ED6-FB04668B2B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_DateCustomB">
            <a:extLst>
              <a:ext uri="{FF2B5EF4-FFF2-40B4-BE49-F238E27FC236}">
                <a16:creationId xmlns:a16="http://schemas.microsoft.com/office/drawing/2014/main" id="{70EA6D98-137E-5547-B0F9-C8058E867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27600" y="6463114"/>
            <a:ext cx="1013894" cy="133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4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88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30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3600" kern="120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600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82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60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23">
          <p15:clr>
            <a:srgbClr val="F26B43"/>
          </p15:clr>
        </p15:guide>
        <p15:guide id="7" orient="horz" pos="230">
          <p15:clr>
            <a:srgbClr val="F26B43"/>
          </p15:clr>
        </p15:guide>
        <p15:guide id="8" pos="458">
          <p15:clr>
            <a:srgbClr val="F26B43"/>
          </p15:clr>
        </p15:guide>
        <p15:guide id="9" orient="horz" pos="1031">
          <p15:clr>
            <a:srgbClr val="A4A3A4"/>
          </p15:clr>
        </p15:guide>
        <p15:guide id="10" orient="horz" pos="3911">
          <p15:clr>
            <a:srgbClr val="F26B43"/>
          </p15:clr>
        </p15:guide>
        <p15:guide id="11" orient="horz" pos="88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ms.gov/medicare/payment/fee-schedules/dmepos/dmepos-fee-schedu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ms.gov/files/document/2024-hcpcs-application-summary-biannual-1-2024-non-drug-and-non-biological-items-and-servic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ahomecare.org/files/galleries/Catheter_Diagram_12_2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5427893"/>
          </a:xfrm>
          <a:prstGeom prst="rect">
            <a:avLst/>
          </a:prstGeom>
          <a:solidFill>
            <a:srgbClr val="22417B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612576" y="1263329"/>
            <a:ext cx="8660674" cy="16636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6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Implementation of New HCPCS Codes for Intermittent Catheters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528355" y="3634830"/>
            <a:ext cx="9135290" cy="578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462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A Primer on the new HCPCS codes | February 2025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Object 5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-5595" t="-5595" r="-5595" b="-5595"/>
          <a:stretch/>
        </p:blipFill>
        <p:spPr>
          <a:xfrm>
            <a:off x="58006" y="6006457"/>
            <a:ext cx="3349792" cy="572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/>
          </p:cNvSpPr>
          <p:nvPr/>
        </p:nvSpPr>
        <p:spPr>
          <a:xfrm>
            <a:off x="0" y="475848"/>
            <a:ext cx="12188952" cy="548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URINARY TRACT INFECTION IS A MULTIFACTORIAL CONDITION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13CC7-2E3F-B983-0CDE-32A5E1CA5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84A4FE9-889B-8D9B-84E1-AC3B33978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57EBB-B18B-A532-CBAB-E68748610E8A}"/>
              </a:ext>
            </a:extLst>
          </p:cNvPr>
          <p:cNvSpPr txBox="1"/>
          <p:nvPr/>
        </p:nvSpPr>
        <p:spPr>
          <a:xfrm>
            <a:off x="1487726" y="1300099"/>
            <a:ext cx="9614392" cy="49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Hydrophilic coated catheters can influence multiple risks factors associated with UTIs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A6538-5248-A965-A287-7A0494212998}"/>
              </a:ext>
            </a:extLst>
          </p:cNvPr>
          <p:cNvSpPr/>
          <p:nvPr/>
        </p:nvSpPr>
        <p:spPr>
          <a:xfrm>
            <a:off x="683677" y="1924493"/>
            <a:ext cx="10824645" cy="3879541"/>
          </a:xfrm>
          <a:prstGeom prst="rect">
            <a:avLst/>
          </a:prstGeom>
          <a:solidFill>
            <a:srgbClr val="F3F5F5"/>
          </a:solidFill>
          <a:ln w="9525" cap="flat" cmpd="sng" algn="ctr">
            <a:solidFill>
              <a:srgbClr val="00A2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80B84DF9-F41F-E96E-DC62-BBA991850858}"/>
              </a:ext>
            </a:extLst>
          </p:cNvPr>
          <p:cNvSpPr txBox="1"/>
          <p:nvPr/>
        </p:nvSpPr>
        <p:spPr>
          <a:xfrm>
            <a:off x="5591349" y="4228323"/>
            <a:ext cx="1021433" cy="41421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FACTORS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54A368-856B-9B21-F3DB-51048E521886}"/>
              </a:ext>
            </a:extLst>
          </p:cNvPr>
          <p:cNvSpPr txBox="1">
            <a:spLocks/>
          </p:cNvSpPr>
          <p:nvPr/>
        </p:nvSpPr>
        <p:spPr>
          <a:xfrm>
            <a:off x="722312" y="2024063"/>
            <a:ext cx="9296401" cy="312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marR="0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Four domains of the UTI risk factor model</a:t>
            </a:r>
            <a:r>
              <a:rPr kumimoji="0" lang="en-GB" sz="20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DK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13B4F-1578-1E3E-B1BA-99B78669EC81}"/>
              </a:ext>
            </a:extLst>
          </p:cNvPr>
          <p:cNvSpPr txBox="1"/>
          <p:nvPr/>
        </p:nvSpPr>
        <p:spPr>
          <a:xfrm>
            <a:off x="743335" y="2488624"/>
            <a:ext cx="3376967" cy="1270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Intermittent catheterization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Bacteria inserted by product and no urethral rinsing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Urethral and bladder trauma from the 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void residual urine due to product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11F4BD-935D-48C3-940E-BD8260358515}"/>
              </a:ext>
            </a:extLst>
          </p:cNvPr>
          <p:cNvSpPr txBox="1"/>
          <p:nvPr/>
        </p:nvSpPr>
        <p:spPr>
          <a:xfrm>
            <a:off x="743335" y="4283227"/>
            <a:ext cx="3721489" cy="1270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compliance/adherence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Voiding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Fluid intake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Non-hygienic procedure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Insufficient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void residual urine due to incorrect 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Residence country and social support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660AD4-248E-1629-3C5C-3E55BE2BB208}"/>
              </a:ext>
            </a:extLst>
          </p:cNvPr>
          <p:cNvSpPr txBox="1"/>
          <p:nvPr/>
        </p:nvSpPr>
        <p:spPr>
          <a:xfrm>
            <a:off x="8058069" y="2490706"/>
            <a:ext cx="3415467" cy="1270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conditions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intravesical pressure/impaired bladder compliance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Host deficiencies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Bowel dysfunction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Diabetes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 and gender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9BA68C-70D1-B231-CA99-0FCDEE339FDE}"/>
              </a:ext>
            </a:extLst>
          </p:cNvPr>
          <p:cNvSpPr txBox="1"/>
          <p:nvPr/>
        </p:nvSpPr>
        <p:spPr>
          <a:xfrm>
            <a:off x="8047443" y="4283227"/>
            <a:ext cx="3415467" cy="1270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urinary tract conditions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Bacterial virulence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Previous UTI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Botulinum toxin A injections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Urodynamic investigations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Bladder and kidney stones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void residual urine caused by bladder shape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3A2AAB-0E2D-0135-B659-44A37C84A539}"/>
              </a:ext>
            </a:extLst>
          </p:cNvPr>
          <p:cNvGrpSpPr/>
          <p:nvPr/>
        </p:nvGrpSpPr>
        <p:grpSpPr>
          <a:xfrm>
            <a:off x="4566146" y="2493985"/>
            <a:ext cx="3057376" cy="3057571"/>
            <a:chOff x="4566146" y="2493985"/>
            <a:chExt cx="3057376" cy="3057571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68772006-4A0F-B012-6361-55C6F15C10E6}"/>
                </a:ext>
              </a:extLst>
            </p:cNvPr>
            <p:cNvSpPr/>
            <p:nvPr/>
          </p:nvSpPr>
          <p:spPr>
            <a:xfrm rot="5400000">
              <a:off x="4566097" y="2494034"/>
              <a:ext cx="1497118" cy="1497019"/>
            </a:xfrm>
            <a:custGeom>
              <a:avLst/>
              <a:gdLst>
                <a:gd name="connsiteX0" fmla="*/ 0 w 1497118"/>
                <a:gd name="connsiteY0" fmla="*/ 0 h 1497019"/>
                <a:gd name="connsiteX1" fmla="*/ 692889 w 1497118"/>
                <a:gd name="connsiteY1" fmla="*/ 0 h 1497019"/>
                <a:gd name="connsiteX2" fmla="*/ 695194 w 1497118"/>
                <a:gd name="connsiteY2" fmla="*/ 48667 h 1497019"/>
                <a:gd name="connsiteX3" fmla="*/ 1443169 w 1497118"/>
                <a:gd name="connsiteY3" fmla="*/ 801406 h 1497019"/>
                <a:gd name="connsiteX4" fmla="*/ 1497118 w 1497118"/>
                <a:gd name="connsiteY4" fmla="*/ 804130 h 1497019"/>
                <a:gd name="connsiteX5" fmla="*/ 1497118 w 1497118"/>
                <a:gd name="connsiteY5" fmla="*/ 1497019 h 1497019"/>
                <a:gd name="connsiteX6" fmla="*/ 1372324 w 1497118"/>
                <a:gd name="connsiteY6" fmla="*/ 1490717 h 1497019"/>
                <a:gd name="connsiteX7" fmla="*/ 5452 w 1497118"/>
                <a:gd name="connsiteY7" fmla="*/ 115140 h 1497019"/>
                <a:gd name="connsiteX8" fmla="*/ 0 w 1497118"/>
                <a:gd name="connsiteY8" fmla="*/ 0 h 149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118" h="1497019">
                  <a:moveTo>
                    <a:pt x="0" y="0"/>
                  </a:moveTo>
                  <a:lnTo>
                    <a:pt x="692889" y="0"/>
                  </a:lnTo>
                  <a:lnTo>
                    <a:pt x="695194" y="48667"/>
                  </a:lnTo>
                  <a:cubicBezTo>
                    <a:pt x="732941" y="445259"/>
                    <a:pt x="1047297" y="761202"/>
                    <a:pt x="1443169" y="801406"/>
                  </a:cubicBezTo>
                  <a:lnTo>
                    <a:pt x="1497118" y="804130"/>
                  </a:lnTo>
                  <a:lnTo>
                    <a:pt x="1497118" y="1497019"/>
                  </a:lnTo>
                  <a:lnTo>
                    <a:pt x="1372324" y="1490717"/>
                  </a:lnTo>
                  <a:cubicBezTo>
                    <a:pt x="648896" y="1417249"/>
                    <a:pt x="74434" y="839885"/>
                    <a:pt x="5452" y="115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2BA"/>
            </a:solidFill>
            <a:ln w="9525" cap="flat" cmpd="sng" algn="ctr">
              <a:solidFill>
                <a:srgbClr val="00A2BA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0BBA262E-A8B3-2950-A329-0A330380A409}"/>
                </a:ext>
              </a:extLst>
            </p:cNvPr>
            <p:cNvSpPr/>
            <p:nvPr/>
          </p:nvSpPr>
          <p:spPr>
            <a:xfrm rot="5400000">
              <a:off x="6126454" y="2494035"/>
              <a:ext cx="1497118" cy="1497017"/>
            </a:xfrm>
            <a:custGeom>
              <a:avLst/>
              <a:gdLst>
                <a:gd name="connsiteX0" fmla="*/ 0 w 1497118"/>
                <a:gd name="connsiteY0" fmla="*/ 1497017 h 1497017"/>
                <a:gd name="connsiteX1" fmla="*/ 5452 w 1497118"/>
                <a:gd name="connsiteY1" fmla="*/ 1381879 h 1497017"/>
                <a:gd name="connsiteX2" fmla="*/ 1372324 w 1497118"/>
                <a:gd name="connsiteY2" fmla="*/ 6302 h 1497017"/>
                <a:gd name="connsiteX3" fmla="*/ 1497118 w 1497118"/>
                <a:gd name="connsiteY3" fmla="*/ 0 h 1497017"/>
                <a:gd name="connsiteX4" fmla="*/ 1497118 w 1497118"/>
                <a:gd name="connsiteY4" fmla="*/ 692887 h 1497017"/>
                <a:gd name="connsiteX5" fmla="*/ 1443169 w 1497118"/>
                <a:gd name="connsiteY5" fmla="*/ 695611 h 1497017"/>
                <a:gd name="connsiteX6" fmla="*/ 695194 w 1497118"/>
                <a:gd name="connsiteY6" fmla="*/ 1448350 h 1497017"/>
                <a:gd name="connsiteX7" fmla="*/ 692889 w 1497118"/>
                <a:gd name="connsiteY7" fmla="*/ 1497017 h 1497017"/>
                <a:gd name="connsiteX8" fmla="*/ 0 w 1497118"/>
                <a:gd name="connsiteY8" fmla="*/ 1497017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118" h="1497017">
                  <a:moveTo>
                    <a:pt x="0" y="1497017"/>
                  </a:moveTo>
                  <a:lnTo>
                    <a:pt x="5452" y="1381879"/>
                  </a:lnTo>
                  <a:cubicBezTo>
                    <a:pt x="74434" y="657134"/>
                    <a:pt x="648896" y="79769"/>
                    <a:pt x="1372324" y="6302"/>
                  </a:cubicBezTo>
                  <a:lnTo>
                    <a:pt x="1497118" y="0"/>
                  </a:lnTo>
                  <a:lnTo>
                    <a:pt x="1497118" y="692887"/>
                  </a:lnTo>
                  <a:lnTo>
                    <a:pt x="1443169" y="695611"/>
                  </a:lnTo>
                  <a:cubicBezTo>
                    <a:pt x="1047297" y="735814"/>
                    <a:pt x="732941" y="1051758"/>
                    <a:pt x="695194" y="1448350"/>
                  </a:cubicBezTo>
                  <a:lnTo>
                    <a:pt x="692889" y="1497017"/>
                  </a:lnTo>
                  <a:lnTo>
                    <a:pt x="0" y="149701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0553887-5A85-828B-07F8-C738273C1F21}"/>
                </a:ext>
              </a:extLst>
            </p:cNvPr>
            <p:cNvSpPr/>
            <p:nvPr/>
          </p:nvSpPr>
          <p:spPr>
            <a:xfrm rot="5400000">
              <a:off x="4566098" y="4054488"/>
              <a:ext cx="1497117" cy="1497019"/>
            </a:xfrm>
            <a:custGeom>
              <a:avLst/>
              <a:gdLst>
                <a:gd name="connsiteX0" fmla="*/ 0 w 1497117"/>
                <a:gd name="connsiteY0" fmla="*/ 1497019 h 1497019"/>
                <a:gd name="connsiteX1" fmla="*/ 0 w 1497117"/>
                <a:gd name="connsiteY1" fmla="*/ 804130 h 1497019"/>
                <a:gd name="connsiteX2" fmla="*/ 53951 w 1497117"/>
                <a:gd name="connsiteY2" fmla="*/ 801406 h 1497019"/>
                <a:gd name="connsiteX3" fmla="*/ 801926 w 1497117"/>
                <a:gd name="connsiteY3" fmla="*/ 48667 h 1497019"/>
                <a:gd name="connsiteX4" fmla="*/ 804230 w 1497117"/>
                <a:gd name="connsiteY4" fmla="*/ 0 h 1497019"/>
                <a:gd name="connsiteX5" fmla="*/ 1497117 w 1497117"/>
                <a:gd name="connsiteY5" fmla="*/ 0 h 1497019"/>
                <a:gd name="connsiteX6" fmla="*/ 1491666 w 1497117"/>
                <a:gd name="connsiteY6" fmla="*/ 115140 h 1497019"/>
                <a:gd name="connsiteX7" fmla="*/ 124794 w 1497117"/>
                <a:gd name="connsiteY7" fmla="*/ 1490717 h 1497019"/>
                <a:gd name="connsiteX8" fmla="*/ 0 w 1497117"/>
                <a:gd name="connsiteY8" fmla="*/ 1497019 h 149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117" h="1497019">
                  <a:moveTo>
                    <a:pt x="0" y="1497019"/>
                  </a:moveTo>
                  <a:lnTo>
                    <a:pt x="0" y="804130"/>
                  </a:lnTo>
                  <a:lnTo>
                    <a:pt x="53951" y="801406"/>
                  </a:lnTo>
                  <a:cubicBezTo>
                    <a:pt x="449822" y="761202"/>
                    <a:pt x="764178" y="445259"/>
                    <a:pt x="801926" y="48667"/>
                  </a:cubicBezTo>
                  <a:lnTo>
                    <a:pt x="804230" y="0"/>
                  </a:lnTo>
                  <a:lnTo>
                    <a:pt x="1497117" y="0"/>
                  </a:lnTo>
                  <a:lnTo>
                    <a:pt x="1491666" y="115140"/>
                  </a:lnTo>
                  <a:cubicBezTo>
                    <a:pt x="1422684" y="839886"/>
                    <a:pt x="848221" y="1417249"/>
                    <a:pt x="124794" y="1490717"/>
                  </a:cubicBezTo>
                  <a:lnTo>
                    <a:pt x="0" y="1497019"/>
                  </a:lnTo>
                  <a:close/>
                </a:path>
              </a:pathLst>
            </a:custGeom>
            <a:solidFill>
              <a:srgbClr val="CDF0F5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D9C99A68-D95C-4458-13DF-A2138F862773}"/>
                </a:ext>
              </a:extLst>
            </p:cNvPr>
            <p:cNvSpPr/>
            <p:nvPr/>
          </p:nvSpPr>
          <p:spPr>
            <a:xfrm rot="5400000">
              <a:off x="6126455" y="4054489"/>
              <a:ext cx="1497117" cy="1497016"/>
            </a:xfrm>
            <a:custGeom>
              <a:avLst/>
              <a:gdLst>
                <a:gd name="connsiteX0" fmla="*/ 0 w 1497117"/>
                <a:gd name="connsiteY0" fmla="*/ 692887 h 1497016"/>
                <a:gd name="connsiteX1" fmla="*/ 0 w 1497117"/>
                <a:gd name="connsiteY1" fmla="*/ 0 h 1497016"/>
                <a:gd name="connsiteX2" fmla="*/ 124794 w 1497117"/>
                <a:gd name="connsiteY2" fmla="*/ 6302 h 1497016"/>
                <a:gd name="connsiteX3" fmla="*/ 1491666 w 1497117"/>
                <a:gd name="connsiteY3" fmla="*/ 1381879 h 1497016"/>
                <a:gd name="connsiteX4" fmla="*/ 1497117 w 1497117"/>
                <a:gd name="connsiteY4" fmla="*/ 1497016 h 1497016"/>
                <a:gd name="connsiteX5" fmla="*/ 804230 w 1497117"/>
                <a:gd name="connsiteY5" fmla="*/ 1497016 h 1497016"/>
                <a:gd name="connsiteX6" fmla="*/ 801926 w 1497117"/>
                <a:gd name="connsiteY6" fmla="*/ 1448350 h 1497016"/>
                <a:gd name="connsiteX7" fmla="*/ 53951 w 1497117"/>
                <a:gd name="connsiteY7" fmla="*/ 695611 h 1497016"/>
                <a:gd name="connsiteX8" fmla="*/ 0 w 1497117"/>
                <a:gd name="connsiteY8" fmla="*/ 692887 h 149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117" h="1497016">
                  <a:moveTo>
                    <a:pt x="0" y="692887"/>
                  </a:moveTo>
                  <a:lnTo>
                    <a:pt x="0" y="0"/>
                  </a:lnTo>
                  <a:lnTo>
                    <a:pt x="124794" y="6302"/>
                  </a:lnTo>
                  <a:cubicBezTo>
                    <a:pt x="848221" y="79769"/>
                    <a:pt x="1422684" y="657133"/>
                    <a:pt x="1491666" y="1381879"/>
                  </a:cubicBezTo>
                  <a:lnTo>
                    <a:pt x="1497117" y="1497016"/>
                  </a:lnTo>
                  <a:lnTo>
                    <a:pt x="804230" y="1497016"/>
                  </a:lnTo>
                  <a:lnTo>
                    <a:pt x="801926" y="1448350"/>
                  </a:lnTo>
                  <a:cubicBezTo>
                    <a:pt x="764178" y="1051757"/>
                    <a:pt x="449822" y="735814"/>
                    <a:pt x="53951" y="695611"/>
                  </a:cubicBezTo>
                  <a:lnTo>
                    <a:pt x="0" y="69288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78A25B21-F7E1-2F4C-06E7-7729D53D2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6991" y="3375184"/>
            <a:ext cx="387931" cy="83523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4C3E17-45FD-996C-AEF9-365323862803}"/>
              </a:ext>
            </a:extLst>
          </p:cNvPr>
          <p:cNvCxnSpPr>
            <a:cxnSpLocks/>
          </p:cNvCxnSpPr>
          <p:nvPr/>
        </p:nvCxnSpPr>
        <p:spPr>
          <a:xfrm>
            <a:off x="743335" y="4023779"/>
            <a:ext cx="4518425" cy="0"/>
          </a:xfrm>
          <a:prstGeom prst="line">
            <a:avLst/>
          </a:prstGeom>
          <a:noFill/>
          <a:ln w="9525" cap="flat" cmpd="sng" algn="ctr">
            <a:solidFill>
              <a:srgbClr val="00A2BA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4D86B6-4F93-CC56-59B6-4568F751010E}"/>
              </a:ext>
            </a:extLst>
          </p:cNvPr>
          <p:cNvCxnSpPr>
            <a:cxnSpLocks/>
          </p:cNvCxnSpPr>
          <p:nvPr/>
        </p:nvCxnSpPr>
        <p:spPr>
          <a:xfrm>
            <a:off x="6936807" y="4022038"/>
            <a:ext cx="4536729" cy="0"/>
          </a:xfrm>
          <a:prstGeom prst="line">
            <a:avLst/>
          </a:prstGeom>
          <a:noFill/>
          <a:ln w="9525" cap="flat" cmpd="sng" algn="ctr">
            <a:solidFill>
              <a:srgbClr val="00A2BA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193A65-5740-BA82-D98C-E4290C5CDFF4}"/>
              </a:ext>
            </a:extLst>
          </p:cNvPr>
          <p:cNvCxnSpPr>
            <a:cxnSpLocks/>
          </p:cNvCxnSpPr>
          <p:nvPr/>
        </p:nvCxnSpPr>
        <p:spPr>
          <a:xfrm>
            <a:off x="6099512" y="4888449"/>
            <a:ext cx="0" cy="915585"/>
          </a:xfrm>
          <a:prstGeom prst="line">
            <a:avLst/>
          </a:prstGeom>
          <a:noFill/>
          <a:ln w="9525" cap="flat" cmpd="sng" algn="ctr">
            <a:solidFill>
              <a:srgbClr val="00A2BA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76365E-7A17-D32B-748C-A100574FF3CB}"/>
              </a:ext>
            </a:extLst>
          </p:cNvPr>
          <p:cNvCxnSpPr>
            <a:cxnSpLocks/>
          </p:cNvCxnSpPr>
          <p:nvPr/>
        </p:nvCxnSpPr>
        <p:spPr>
          <a:xfrm>
            <a:off x="6099512" y="2251127"/>
            <a:ext cx="0" cy="915585"/>
          </a:xfrm>
          <a:prstGeom prst="line">
            <a:avLst/>
          </a:prstGeom>
          <a:noFill/>
          <a:ln w="9525" cap="flat" cmpd="sng" algn="ctr">
            <a:solidFill>
              <a:srgbClr val="00A2BA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B6E3D2-9B98-70CA-3AA0-D931CA529F87}"/>
              </a:ext>
            </a:extLst>
          </p:cNvPr>
          <p:cNvSpPr txBox="1"/>
          <p:nvPr/>
        </p:nvSpPr>
        <p:spPr>
          <a:xfrm>
            <a:off x="2214546" y="6605735"/>
            <a:ext cx="60944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7575E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1.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Kennelly, M., et al. Advances in Urology (2019).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7575E"/>
              </a:solidFill>
              <a:effectLst/>
              <a:uLnTx/>
              <a:uFillTx/>
              <a:latin typeface="Coloplast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/>
          </p:cNvSpPr>
          <p:nvPr/>
        </p:nvSpPr>
        <p:spPr>
          <a:xfrm>
            <a:off x="0" y="475848"/>
            <a:ext cx="11576483" cy="1066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HYDROPHILIC CATHETERS REDUCE COMPLICATIONS, HEALTHCARE UTILIZATION, AND LONG-TERM HEALTHCARE COSTS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810" y="1788004"/>
            <a:ext cx="11617595" cy="3701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811" y="2288602"/>
            <a:ext cx="10814672" cy="39523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62"/>
              </a:lnSpc>
              <a:spcBef>
                <a:spcPts val="10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13CC7-2E3F-B983-0CDE-32A5E1CA5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84A4FE9-889B-8D9B-84E1-AC3B33978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4905D7-4840-B2A0-E363-3F39B1CE820B}"/>
              </a:ext>
            </a:extLst>
          </p:cNvPr>
          <p:cNvSpPr txBox="1">
            <a:spLocks/>
          </p:cNvSpPr>
          <p:nvPr/>
        </p:nvSpPr>
        <p:spPr>
          <a:xfrm>
            <a:off x="707448" y="1941689"/>
            <a:ext cx="10161586" cy="344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0000" marR="0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experiencing a UTI, catheter users are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times more likely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experience a UTI the following year.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UTIs are associated with: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17% higher hospital readmissions ($4247, 65% difference)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6% higher outpatient services ($8204 higher payment)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9% higher outpatient prescription refills ($1425, 31% difference)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edian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estimate of $15,131 representing 2.48 higher cumulated health care utilization payments over 2 years after injury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575E"/>
              </a:solidFill>
              <a:effectLst/>
              <a:uLnTx/>
              <a:uFillTx/>
              <a:latin typeface="Coloplast Medium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26BCA-6AEB-5E5F-D19C-A184EF3F27EA}"/>
              </a:ext>
            </a:extLst>
          </p:cNvPr>
          <p:cNvSpPr txBox="1"/>
          <p:nvPr/>
        </p:nvSpPr>
        <p:spPr>
          <a:xfrm>
            <a:off x="2252602" y="6370261"/>
            <a:ext cx="8155204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Herrity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A., et al. Top spinal cord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inj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rehab (2023).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52654-DB1C-5824-E352-3586BE882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6989A16E-10BE-3F3E-C0E4-A52854B22E9B}"/>
              </a:ext>
            </a:extLst>
          </p:cNvPr>
          <p:cNvSpPr>
            <a:spLocks/>
          </p:cNvSpPr>
          <p:nvPr/>
        </p:nvSpPr>
        <p:spPr>
          <a:xfrm>
            <a:off x="506994" y="475848"/>
            <a:ext cx="11069489" cy="999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MEDICARE IC REIMBURSEMENT LANDSCAPE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9CC1969-A492-B758-6AB9-4CC73822D7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810" y="1788004"/>
            <a:ext cx="11617595" cy="3701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61B38A4-5FF9-C1DD-8B1A-42206FF69D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811" y="2288602"/>
            <a:ext cx="10814672" cy="39523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62"/>
              </a:lnSpc>
              <a:spcBef>
                <a:spcPts val="10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17C0-63D4-1F4F-B980-F86D7F3FE5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C4EBA886-44BC-7D93-F53E-D7125E9E82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C8EBCD-92BF-5A9D-BC99-3C289DAAE29E}"/>
              </a:ext>
            </a:extLst>
          </p:cNvPr>
          <p:cNvSpPr txBox="1">
            <a:spLocks/>
          </p:cNvSpPr>
          <p:nvPr/>
        </p:nvSpPr>
        <p:spPr>
          <a:xfrm>
            <a:off x="728815" y="6463114"/>
            <a:ext cx="938370" cy="13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59162-0D30-784D-9ED6-FB04668B2BB3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  <p:sp>
        <p:nvSpPr>
          <p:cNvPr id="68" name="TextBox 4">
            <a:extLst>
              <a:ext uri="{FF2B5EF4-FFF2-40B4-BE49-F238E27FC236}">
                <a16:creationId xmlns:a16="http://schemas.microsoft.com/office/drawing/2014/main" id="{DA705F4E-F8F1-5E8A-0B62-CFFA99087203}"/>
              </a:ext>
            </a:extLst>
          </p:cNvPr>
          <p:cNvSpPr txBox="1"/>
          <p:nvPr/>
        </p:nvSpPr>
        <p:spPr>
          <a:xfrm>
            <a:off x="2207240" y="6349836"/>
            <a:ext cx="9671113" cy="370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13D46"/>
                </a:solidFill>
                <a:latin typeface="Coloplast"/>
              </a:defRPr>
            </a:lvl9pPr>
          </a:lstStyle>
          <a:p>
            <a:pPr defTabSz="1219170">
              <a:defRPr/>
            </a:pPr>
            <a:r>
              <a:rPr lang="en-US" sz="800">
                <a:solidFill>
                  <a:srgbClr val="47575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CMS</a:t>
            </a:r>
            <a:r>
              <a:rPr lang="en-US" sz="80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2025 DMEPOS Medicare fee schedule: </a:t>
            </a:r>
            <a:r>
              <a:rPr lang="en-US" sz="80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https://www.cms.gov/medicare/payment/fee-schedules/dmepos/dmepos-fee-schedule</a:t>
            </a:r>
            <a:endParaRPr lang="en-US" sz="80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800">
                <a:solidFill>
                  <a:srgbClr val="47575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*2025 Medicare ceiling rate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AD1F2B-71E7-67CC-9E5A-D36ED25B5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67003"/>
              </p:ext>
            </p:extLst>
          </p:nvPr>
        </p:nvGraphicFramePr>
        <p:xfrm>
          <a:off x="1369774" y="1691482"/>
          <a:ext cx="9343928" cy="337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079">
                  <a:extLst>
                    <a:ext uri="{9D8B030D-6E8A-4147-A177-3AD203B41FA5}">
                      <a16:colId xmlns:a16="http://schemas.microsoft.com/office/drawing/2014/main" val="2311498555"/>
                    </a:ext>
                  </a:extLst>
                </a:gridCol>
                <a:gridCol w="5775158">
                  <a:extLst>
                    <a:ext uri="{9D8B030D-6E8A-4147-A177-3AD203B41FA5}">
                      <a16:colId xmlns:a16="http://schemas.microsoft.com/office/drawing/2014/main" val="2771841521"/>
                    </a:ext>
                  </a:extLst>
                </a:gridCol>
                <a:gridCol w="2327691">
                  <a:extLst>
                    <a:ext uri="{9D8B030D-6E8A-4147-A177-3AD203B41FA5}">
                      <a16:colId xmlns:a16="http://schemas.microsoft.com/office/drawing/2014/main" val="1891790024"/>
                    </a:ext>
                  </a:extLst>
                </a:gridCol>
              </a:tblGrid>
              <a:tr h="787023">
                <a:tc>
                  <a:txBody>
                    <a:bodyPr/>
                    <a:lstStyle/>
                    <a:p>
                      <a:r>
                        <a:rPr lang="en-US"/>
                        <a:t>HCPCS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2025 Medicare Allowable*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54342"/>
                  </a:ext>
                </a:extLst>
              </a:tr>
              <a:tr h="424785">
                <a:tc>
                  <a:txBody>
                    <a:bodyPr/>
                    <a:lstStyle/>
                    <a:p>
                      <a:r>
                        <a:rPr lang="en-US"/>
                        <a:t>A4351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Intermittent urinary catheter; straight tip, with or without coating (</a:t>
                      </a:r>
                      <a:r>
                        <a:rPr lang="en-US" sz="1600" err="1"/>
                        <a:t>teflon</a:t>
                      </a:r>
                      <a:r>
                        <a:rPr lang="en-US" sz="1600"/>
                        <a:t>, silicone, silicone elastomer, or hydrophilic),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2674"/>
                  </a:ext>
                </a:extLst>
              </a:tr>
              <a:tr h="599697">
                <a:tc>
                  <a:txBody>
                    <a:bodyPr/>
                    <a:lstStyle/>
                    <a:p>
                      <a:r>
                        <a:rPr lang="en-US"/>
                        <a:t>A4352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Intermittent urinary catheter; </a:t>
                      </a:r>
                      <a:r>
                        <a:rPr lang="en-US" sz="1600" err="1"/>
                        <a:t>coude</a:t>
                      </a:r>
                      <a:r>
                        <a:rPr lang="en-US" sz="1600"/>
                        <a:t> (curved) tip, with or without coating (</a:t>
                      </a:r>
                      <a:r>
                        <a:rPr lang="en-US" sz="1600" err="1"/>
                        <a:t>teflon</a:t>
                      </a:r>
                      <a:r>
                        <a:rPr lang="en-US" sz="1600"/>
                        <a:t>, silicone, silicone elastomeric, or hydrophilic, etc.),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$8.97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190231"/>
                  </a:ext>
                </a:extLst>
              </a:tr>
              <a:tr h="939475">
                <a:tc>
                  <a:txBody>
                    <a:bodyPr/>
                    <a:lstStyle/>
                    <a:p>
                      <a:r>
                        <a:rPr lang="en-US"/>
                        <a:t>A4353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Intermittent urinary catheter, with insertion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$9.79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6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63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B61E8-BB2B-E04E-4FE4-2F1808A35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FFD0A1C3-1355-ACD3-71F4-80DAF382A717}"/>
              </a:ext>
            </a:extLst>
          </p:cNvPr>
          <p:cNvSpPr>
            <a:spLocks/>
          </p:cNvSpPr>
          <p:nvPr/>
        </p:nvSpPr>
        <p:spPr>
          <a:xfrm>
            <a:off x="0" y="475848"/>
            <a:ext cx="12188952" cy="11123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HYDROPHILIC CATHETERS CAN</a:t>
            </a: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BETTER OUTCOMES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69D4CA-8D17-D6F7-6939-335542ED2B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E8440C1-66DD-8EC5-F5A8-0147747E5D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0B07BB-EAB4-79A7-40C0-A7FC86896916}"/>
              </a:ext>
            </a:extLst>
          </p:cNvPr>
          <p:cNvSpPr txBox="1">
            <a:spLocks/>
          </p:cNvSpPr>
          <p:nvPr/>
        </p:nvSpPr>
        <p:spPr>
          <a:xfrm>
            <a:off x="1642288" y="1858917"/>
            <a:ext cx="8904375" cy="45279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marR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marR="0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Hydrophilic coated technology offers:</a:t>
            </a: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Superior clinical evidence compared to non-hydro ICs</a:t>
            </a: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Recognition from clinical and professional associations</a:t>
            </a: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Reduced risk for complications associated with lower healthcare utilization</a:t>
            </a: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Eliminates the cost for lubricant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Improved user outcomes </a:t>
            </a: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Improved compliance and quality of life</a:t>
            </a:r>
          </a:p>
          <a:p>
            <a:pPr marL="629920" marR="0" lvl="1" indent="-28765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innovative products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7575E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7575E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41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/>
          </p:cNvSpPr>
          <p:nvPr/>
        </p:nvSpPr>
        <p:spPr>
          <a:xfrm>
            <a:off x="0" y="475848"/>
            <a:ext cx="12188952" cy="13529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TIMELY NEW &amp; REVISED CODE ADOPTION IS CRUCIAL </a:t>
            </a: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UNINTERRUPTED ACCESS TO INTERMITTENT CATHETERS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13CC7-2E3F-B983-0CDE-32A5E1CA5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84A4FE9-889B-8D9B-84E1-AC3B33978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08CC6-E57D-6337-A818-2EF836B7982B}"/>
              </a:ext>
            </a:extLst>
          </p:cNvPr>
          <p:cNvSpPr txBox="1"/>
          <p:nvPr/>
        </p:nvSpPr>
        <p:spPr>
          <a:xfrm>
            <a:off x="942390" y="1592343"/>
            <a:ext cx="10590245" cy="272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 to the </a:t>
            </a: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(insert plan name):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 ongoing access to medically necessary hydrophilic ICs</a:t>
            </a:r>
          </a:p>
          <a:p>
            <a:pPr marL="342900" marR="0" lvl="0" indent="-34290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access for members with multiple health plans or members that have Medicare as primary </a:t>
            </a:r>
          </a:p>
          <a:p>
            <a:pPr marL="342900" marR="0" lvl="0" indent="-34290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 financial and administrative burden for cross-over claims </a:t>
            </a:r>
          </a:p>
          <a:p>
            <a:pPr marL="342900" marR="0" lvl="0" indent="-34290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 data visibility and data collection</a:t>
            </a:r>
          </a:p>
          <a:p>
            <a:pPr marL="342900" marR="0" lvl="0" indent="-34290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hydro-IC utilization transparency </a:t>
            </a:r>
          </a:p>
          <a:p>
            <a:pPr marL="342900" marR="0" lvl="0" indent="-34290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 expected claim processing timeframes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7757DF8-75C0-7AFA-BCA7-AB4867E135D1}"/>
              </a:ext>
            </a:extLst>
          </p:cNvPr>
          <p:cNvSpPr txBox="1">
            <a:spLocks/>
          </p:cNvSpPr>
          <p:nvPr/>
        </p:nvSpPr>
        <p:spPr>
          <a:xfrm>
            <a:off x="1080864" y="4472467"/>
            <a:ext cx="10313299" cy="1755778"/>
          </a:xfrm>
          <a:prstGeom prst="roundRect">
            <a:avLst/>
          </a:prstGeom>
          <a:ln w="952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Requests prior to 1/1/2026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 3 new hydrophilic HCPCS codes (A4295, A4296, A4297)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Revise the definitions of A4351 and A4352 (remove hydrophilic)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 adequate reimbursement to ensure access to hydrophilic intermittent catheters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9780-51C7-208A-B1DE-D0BE25B2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57" y="284872"/>
            <a:ext cx="3415409" cy="441692"/>
          </a:xfrm>
        </p:spPr>
        <p:txBody>
          <a:bodyPr/>
          <a:lstStyle/>
          <a:p>
            <a:pPr algn="l"/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Bibliography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C1F2A3-7DC2-8434-E107-4EB77BAF1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956"/>
              </p:ext>
            </p:extLst>
          </p:nvPr>
        </p:nvGraphicFramePr>
        <p:xfrm>
          <a:off x="350832" y="726564"/>
          <a:ext cx="11490336" cy="579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653">
                  <a:extLst>
                    <a:ext uri="{9D8B030D-6E8A-4147-A177-3AD203B41FA5}">
                      <a16:colId xmlns:a16="http://schemas.microsoft.com/office/drawing/2014/main" val="2785523987"/>
                    </a:ext>
                  </a:extLst>
                </a:gridCol>
                <a:gridCol w="10573683">
                  <a:extLst>
                    <a:ext uri="{9D8B030D-6E8A-4147-A177-3AD203B41FA5}">
                      <a16:colId xmlns:a16="http://schemas.microsoft.com/office/drawing/2014/main" val="1332671060"/>
                    </a:ext>
                  </a:extLst>
                </a:gridCol>
              </a:tblGrid>
              <a:tr h="3362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Reference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Full reference citation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56824"/>
                  </a:ext>
                </a:extLst>
              </a:tr>
              <a:tr h="206945">
                <a:tc grid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35353"/>
                  </a:ext>
                </a:extLst>
              </a:tr>
              <a:tr h="31472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Centers for Medicare and Medicaid Services (CMS). (2024, May). Centers for Medicare &amp; Medicaid Services’ (CMS’) Healthcare Common Procedure Coding System (HCPCS) Level II Final Coding, Benefit Category and Payment Determination, B1 2024 HCPCS coding cycle. Retrieved from https://www.cms.gov/files/document/2024-hcpcs-application-summary-biannual-1-2024-non-durg-and-non-biological-items-and-services.pdf.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9498"/>
                  </a:ext>
                </a:extLst>
              </a:tr>
              <a:tr h="206945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03960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U.S. Food and Drug Administration. 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Reprocessing of single-use medical devices: Information for health care facilities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 https://www.fda.gov/medical-devices/products-and-medical-procedures/reprocessing-single-use-medical-devicmiotes-information-health-care-facilities.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13848"/>
                  </a:ext>
                </a:extLst>
              </a:tr>
              <a:tr h="28205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Rognoni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Tarricone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R. Intermittent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catheterisation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with hydrophilic and non-hydrophilic urinary catheters: systematic literature review and meta-analyses. BMC Urol. Jan 10 2017;17(1):4. doi:10.1186/s12894-016-0191-1.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20913"/>
                  </a:ext>
                </a:extLst>
              </a:tr>
              <a:tr h="306972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American Association for Homecare. (2022). The Critical Need to Provide Intermittent Catheter Urological Supplies Specific to Patient Need to Improve Health Outcomes (July 12, 2022). Retrieved from https://aahomecare.org/files/galleries/The_Critical_Need _to_Provide_Intermittent_Catheter_Urological_Supplies_Specific_to_Patinet_Need_to_Improve_Health_Outcomes_07_22.pdf.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32493"/>
                  </a:ext>
                </a:extLst>
              </a:tr>
              <a:tr h="20694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Palmetto GBA. (n.d.). 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Product classification database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 https://www4.palmettogba.com/pdac_dmecs/initProductClassificationResults.do.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38319"/>
                  </a:ext>
                </a:extLst>
              </a:tr>
              <a:tr h="20694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American Association for Homecare. Catheter diagram (December 2021). https://aahomecare.org/files/galleries/Catheter_Diagram_12_21.pdf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58602"/>
                  </a:ext>
                </a:extLst>
              </a:tr>
              <a:tr h="206945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0305"/>
                  </a:ext>
                </a:extLst>
              </a:tr>
              <a:tr h="20694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American Association for Homecare. (2021). Catheter diagram (December 2021). Retrieved from https://aahomecare.org/files/galleries/Catheter_Diagram_12_21.pdf.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57543"/>
                  </a:ext>
                </a:extLst>
              </a:tr>
              <a:tr h="206945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37756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Ali, S., Khan, O.S., Youssef, A.M. et al. Hydrophilic catheters for intermittent catheterization and occurrence of urinary tract infections. A retrospective comparative study in patients with spinal cord injury. 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BMC </a:t>
                      </a:r>
                      <a:r>
                        <a:rPr lang="en-US" sz="800" i="1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Urol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24, 122 (2024).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10.1186/s12894-024-01510-y.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29710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Liao, X., Liu, Y., Liang, S. 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 al.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Effects of hydrophilic coated catheters on urethral trauma, microtrauma and adverse events with intermittent catheterization in patients with bladder dysfunction: a systematic review and meta-analysis. 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 </a:t>
                      </a:r>
                      <a:r>
                        <a:rPr lang="en-US" sz="800" i="1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Urol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Nephrol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54, 1461–1470 (2022).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10.1007/s11255-022-03172-x.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96142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Feng, D., Cheng, L., Bai, Y., Yang, Y., &amp; Han, P. (2020). Outcomes comparison of hydrophilic and non-hydrophilic catheters for patients with intermittent catheterization: An updated meta-analysis.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Asian J Surg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43(5), 633–635. doi: 10.1016/j.asjsur.2019.12.009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09948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 L, Ye W, Ruan H, Yang B, Zhang S, Li L. Impact of hydrophilic catheters on urinary tract infections in people with spinal cord injury: systematic review and meta-analysis of randomized controlled trials. Arch Phys Med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Rehabil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 Apr 2013;94(4):782-7.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10.1016/j.apmr.2012.11.010.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49672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Cardenas, D.D., Moore, K.N., Dannels-McClure, A., Scelza, W.M., Graves, D.E., Brooks, M., et al. (2011). Intermittent catheterization with a hydrophilic-coated catheter delays urinary tract infections in acute spinal cord injury: a prospective, randomized, multicenter trial.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PMR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3(5), 408–417. doi: 10.1016/j.pmrj.2011.01.001.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26658"/>
                  </a:ext>
                </a:extLst>
              </a:tr>
              <a:tr h="29395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Shamout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S.,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Biardeau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X.,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Corcos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J., &amp; Campeau, L. (2017). Outcome comparison of different approaches to self-intermittent catheterization in neurogenic patients: A systematic review. Spinal Cord, 55(7), 629–643. https://doi.org/10.1038/sc.2016.192.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73568"/>
                  </a:ext>
                </a:extLst>
              </a:tr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Stensballe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J, Looms D, Nielsen PN,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Tvede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M. Hydrophilic-coated catheters for intermittent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catheterisation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reduce urethral micro trauma: a prospective,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randomised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participant-blinded, crossover study of three different types of catheters.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Eur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Urol. 2005 Dec;48(6):978-83.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10.1016/j.eururo.2005.07.009. Study supported by Coloplast.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85565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Kennelly, M.,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Thiruchelvam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N.,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Averbeck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M.A.,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Konstatinidis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C., Chartier-Kastler, E.,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Trøjgaard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P., et al. (2019). Adult neurogenic lower urinary tract dysfunction and intermittent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catheterisation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in a community setting: Risk factors model for urinary tract infections. 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Advances in Urology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Article 2757862.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10.1155/2019/2757862. Study supported by Coloplast.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9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6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6EDC-55A5-4AF0-1C1C-AC8CC4AC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8F5FD-183F-4E31-D1B5-3C9A7E48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D8BF14-596C-1169-BEA6-C1B2E08A8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31008"/>
              </p:ext>
            </p:extLst>
          </p:nvPr>
        </p:nvGraphicFramePr>
        <p:xfrm>
          <a:off x="341396" y="754832"/>
          <a:ext cx="11509208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4">
                  <a:extLst>
                    <a:ext uri="{9D8B030D-6E8A-4147-A177-3AD203B41FA5}">
                      <a16:colId xmlns:a16="http://schemas.microsoft.com/office/drawing/2014/main" val="2785523987"/>
                    </a:ext>
                  </a:extLst>
                </a:gridCol>
                <a:gridCol w="10700814">
                  <a:extLst>
                    <a:ext uri="{9D8B030D-6E8A-4147-A177-3AD203B41FA5}">
                      <a16:colId xmlns:a16="http://schemas.microsoft.com/office/drawing/2014/main" val="3798298359"/>
                    </a:ext>
                  </a:extLst>
                </a:gridCol>
              </a:tblGrid>
              <a:tr h="26656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Reference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Full reference citation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56824"/>
                  </a:ext>
                </a:extLst>
              </a:tr>
              <a:tr h="1696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9 continued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564962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Clark, J.F., Mealing, S.J., Scott, D.A., Vogel, L.C., Krassioukov, A., Spinelli, M., et al. (2015). A cost-effectiveness analysis of long-term intermittent catheterisation with hydrophilic and uncoated catheters.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Spinal Cord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54(1), 73–77. doi: 10.1038/sc.2015.117.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70826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Barken, K.B., &amp; Vaabengaard, R. (2022). A scoping review on the impact of hydrophilic versus non-hydrophilic intermittent catheters on UTI, QoL, satisfaction, preference, and other outcomes in neurogenic and non-neurogenic patients suffering from urinary retention. BMC Urol, 22, 153. doi: 10.1186/s12894-022-01102-8.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9498"/>
                  </a:ext>
                </a:extLst>
              </a:tr>
              <a:tr h="1696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Newman DK. Teaching Tool: Methods and Types of Urinary Catheters Used for Indwelling or Intermittent Catheterization.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Urologic Nursing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 2021;41(2). doi:10.7257/1053-816x.2021.41.2.111.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32493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 KJ, Choo MS, Kim SO, Kim JH, Chung KJ, Yoo ES, Kim MK, Cho WJ, Choi JB, Lee J, Lee KS. A Multicenter, Open-Label, Observational Study Evaluating the Quality of Life After Using a Hydrophilic-Coated Catheter (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SpeediCath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 With Self-Intermittent Catheterization. Int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Neurourol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J. 2022 Dec;26(4):308-316.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10.5213/inj.2244146.073.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36225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i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Barbosa CD, Balp MM, Kulich K, Germain N, Rofail D. A literature review to explore the link between treatment satisfaction and adherence, compliance, and persistence. Patient Prefer Adherence. 2012;6:39-48. doi: 10.2147/PPA.S24752. Epub 2012 Jan 13. PMID: 22272068; PMCID: PMC3262489.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38319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Plata M., Santander, J., Zuluaga, L. et al. Hydrophilic versus non-hydrophilic catheters for clean intermittent catheterization: a meta-analysis to determine their capacity in reducing urinary tract infections. World J Urol. 2022.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(2), 491–499. Doi: 10.1007/s00345-022-04235-5.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58602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Håkansson, M.A., Neovius, K., &amp; Lundqvist, T. (2016). Healthcare costs associated with hydrophilic-coated and non-coated urinary catheters for intermittent use in the United States.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Urologic Nursing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36(5), 233–242. doi: 10.7257/1053-816X.2015.35.5.239.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57543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Ginsberg, D., Boon, T., Cameron, A., Gousse, A., et al. (2021). The AUA/SUFU Guideline on Adult Neurogenic Lower Urinary Tract Dysfunction: Treatment and Follow-up.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Journal of Urology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206(5), 1106–1113. doi: 10.1097/JU.0000000000002239.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29710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Quallich, S., Lajiness, M., Engberg, S., &amp; Gray, M. (2023). Patient Education in Intermittent Catheterization: A Consensus Conference. Journal of wound, ostomy, and continence nursing : official publication of The Wound, Ostomy and Continence Nurses Society, 50(5), 393–399. doi: 10.1097/WON.0000000000001013.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96142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Infection Prevention and Control (IPAC) Canada. (2020). </a:t>
                      </a:r>
                      <a:r>
                        <a:rPr lang="en-US" sz="800" i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 practices for clean intermittent urethral catheterization in adults: For nurses</a:t>
                      </a:r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 https://ipac-canada.org/photos/custom/ Members/pdf/Clean-Intermittent-Urethral-Catheterization-Adults-for-Nurses-BPR-May2020.pdf.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09948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Lauridsen SV, V. R., Chagani, S., Daniels, A. et al (2024). Evidence-based guidelines for best practice in urological health care: Urethral intermittent catheterisation in adults, including urethral intermittent dilatation. European Association of Urology Nurses. Retrieved January 3, 2025 from https://nurses.uroweb.org/wp-content/uploads/EAUN-Guideline-indwelling-catheterisation-2024.pdf.</a:t>
                      </a:r>
                      <a:endParaRPr lang="en-US" sz="8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49672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Gould, C.,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Umscheid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C., Agarwal, R., Kuntz, G., et al on behalf of Center for Disease Control and Prevention. (2009). G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uideline for prevention of catheter-associated urinary tract infections (CAUTI)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 https://www.cdc.gov/infectioncontrol/pdf/guidelines/cauti-guidelines-H.pdf.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26658"/>
                  </a:ext>
                </a:extLst>
              </a:tr>
              <a:tr h="169631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1780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Kennelly, M.,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Thiruchelvam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N.,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Averbeck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M.A.,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Konstatinidis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C., Chartier-Kastler, E.,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Trøjgaard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P., et al. (2019). Adult neurogenic lower urinary tract dysfunction and intermittent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catheterisation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in a community setting: Risk factors model for urinary tract infections. 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Advances in Urology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Article 2757862.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10.1155/2019/2757862. Study supported by Coloplast.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973568"/>
                  </a:ext>
                </a:extLst>
              </a:tr>
              <a:tr h="169631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97406"/>
                  </a:ext>
                </a:extLst>
              </a:tr>
              <a:tr h="2665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Herrity, A.N., Castillo, C., Isakov, R.V., Anele, U.A., Wang, D., Boakye, M., et al. (2024). Health care utilization and cost associated with urinary tract infections in a privately insured spinal cord injury population. </a:t>
                      </a:r>
                      <a:r>
                        <a:rPr lang="en-US" sz="800" i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Topics in Spinal Cord Injury Rehabilitation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29(1), 108–117. </a:t>
                      </a:r>
                      <a:r>
                        <a:rPr lang="en-US" sz="8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doi</a:t>
                      </a:r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10.46292/sci22-00022.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85565"/>
                  </a:ext>
                </a:extLst>
              </a:tr>
              <a:tr h="169631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Slide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65636"/>
                  </a:ext>
                </a:extLst>
              </a:tr>
              <a:tr h="16963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CMS 2025 DMEPOS Medicare fee schedule: https://www.cms.gov/medicare/payment/fee-schedules/dmepos/dmepos-fee-schedule</a:t>
                      </a:r>
                      <a:endParaRPr lang="en-US" sz="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977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FF856B-ED58-8D65-9058-5EA5319BF7E3}"/>
              </a:ext>
            </a:extLst>
          </p:cNvPr>
          <p:cNvSpPr txBox="1"/>
          <p:nvPr/>
        </p:nvSpPr>
        <p:spPr>
          <a:xfrm>
            <a:off x="250861" y="342572"/>
            <a:ext cx="217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41193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88952" cy="342814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Object 2" descr="preencoded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-16116" t="-58849" r="-16116" b="-58849"/>
          <a:stretch/>
        </p:blipFill>
        <p:spPr>
          <a:xfrm>
            <a:off x="0" y="0"/>
            <a:ext cx="12188952" cy="3428143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384907" y="6159250"/>
            <a:ext cx="3760949" cy="4605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6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1" i="0" u="none" strike="noStrike" kern="1200" cap="none" spc="0" normalizeH="0" baseline="0" noProof="0">
                <a:ln>
                  <a:noFill/>
                </a:ln>
                <a:solidFill>
                  <a:srgbClr val="F75152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LET'S CONNECT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92443" y="5662890"/>
            <a:ext cx="342814" cy="342814"/>
          </a:xfrm>
          <a:prstGeom prst="roundRect">
            <a:avLst>
              <a:gd name="adj" fmla="val 26673"/>
            </a:avLst>
          </a:prstGeom>
          <a:noFill/>
          <a:ln w="25400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529" y="5757840"/>
            <a:ext cx="161885" cy="161885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878097" y="5681439"/>
            <a:ext cx="3275295" cy="286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info@aahomecare.org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92443" y="5184187"/>
            <a:ext cx="342814" cy="342814"/>
          </a:xfrm>
          <a:prstGeom prst="roundRect">
            <a:avLst>
              <a:gd name="adj" fmla="val 26673"/>
            </a:avLst>
          </a:prstGeom>
          <a:noFill/>
          <a:ln w="25400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529" y="5281179"/>
            <a:ext cx="152362" cy="15236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878098" y="5202736"/>
            <a:ext cx="3275294" cy="2865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aahomecare.org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6788" y="3192470"/>
            <a:ext cx="4767943" cy="733242"/>
          </a:xfrm>
          <a:prstGeom prst="rect">
            <a:avLst/>
          </a:prstGeom>
        </p:spPr>
      </p:pic>
      <p:sp>
        <p:nvSpPr>
          <p:cNvPr id="15" name="Object 14"/>
          <p:cNvSpPr/>
          <p:nvPr/>
        </p:nvSpPr>
        <p:spPr>
          <a:xfrm>
            <a:off x="2688522" y="3251767"/>
            <a:ext cx="6822130" cy="592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THANK YOU!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EB69F16A-B36A-C91F-2D47-F1CD55EA7A06}"/>
              </a:ext>
            </a:extLst>
          </p:cNvPr>
          <p:cNvSpPr/>
          <p:nvPr/>
        </p:nvSpPr>
        <p:spPr>
          <a:xfrm>
            <a:off x="8158580" y="5740641"/>
            <a:ext cx="3605855" cy="8383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r" defTabSz="914400" rtl="0" eaLnBrk="1" fontAlgn="auto" latinLnBrk="0" hangingPunct="1">
              <a:lnSpc>
                <a:spcPts val="36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75152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MEMBERSHIP CONSULTATION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 descr="A qr code with blue squares&#10;&#10;Description automatically generated">
            <a:extLst>
              <a:ext uri="{FF2B5EF4-FFF2-40B4-BE49-F238E27FC236}">
                <a16:creationId xmlns:a16="http://schemas.microsoft.com/office/drawing/2014/main" id="{C3820064-B6B1-386B-B027-BF93B2709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2149" y="4584800"/>
            <a:ext cx="1060551" cy="10605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313746" y="936232"/>
            <a:ext cx="7751412" cy="548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75152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TABLE OF CONTENTS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3812096" cy="686580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09" y="2160907"/>
            <a:ext cx="3561460" cy="42007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marR="0" lvl="0" indent="-24290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Display" panose="02110004020202020204"/>
                <a:ea typeface="Lato" pitchFamily="34" charset="-122"/>
                <a:cs typeface="Lato" pitchFamily="34" charset="-120"/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HCPCS </a:t>
            </a:r>
          </a:p>
          <a:p>
            <a:pPr marR="0" lvl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Codes for  Intermittent Catheters</a:t>
            </a:r>
          </a:p>
          <a:p>
            <a:pPr marL="242900" marR="0" lvl="0" indent="-24290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2800" b="1">
                <a:solidFill>
                  <a:srgbClr val="22417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2417B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Background on Intermittent Catheters</a:t>
            </a:r>
          </a:p>
        </p:txBody>
      </p:sp>
      <p:sp>
        <p:nvSpPr>
          <p:cNvPr id="5" name="Object 4"/>
          <p:cNvSpPr/>
          <p:nvPr/>
        </p:nvSpPr>
        <p:spPr>
          <a:xfrm>
            <a:off x="8379905" y="2160907"/>
            <a:ext cx="3561460" cy="42007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2417B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3. Benefits of     Hydrophilic Catheters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234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2417B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4. Reimbursement and Access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433A10"/>
              </a:solidFill>
              <a:effectLst/>
              <a:uLnTx/>
              <a:uFillTx/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234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2417B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 5. Questions &amp; Discussion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52413340-FC4B-885F-D1D6-92133D0968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25C10-C8CE-EC5E-AA63-285615AE730F}"/>
              </a:ext>
            </a:extLst>
          </p:cNvPr>
          <p:cNvSpPr txBox="1"/>
          <p:nvPr/>
        </p:nvSpPr>
        <p:spPr>
          <a:xfrm>
            <a:off x="3691783" y="205099"/>
            <a:ext cx="888763" cy="3503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DRAFT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60F6A-0F73-0DFA-CCA4-79340440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511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5853C9-685E-FA1D-0BE9-83F232D98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96475D41-AB94-3974-C5AC-D73D6AB97FEE}"/>
              </a:ext>
            </a:extLst>
          </p:cNvPr>
          <p:cNvSpPr>
            <a:spLocks/>
          </p:cNvSpPr>
          <p:nvPr/>
        </p:nvSpPr>
        <p:spPr>
          <a:xfrm>
            <a:off x="0" y="475848"/>
            <a:ext cx="12188952" cy="548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569A3-B626-5E9E-F2A7-F508A1A11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B59B30FD-B9DE-85B8-E3D9-8081ED54F1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1C5202-117B-0A38-E968-EA5A9985728E}"/>
              </a:ext>
            </a:extLst>
          </p:cNvPr>
          <p:cNvSpPr txBox="1">
            <a:spLocks/>
          </p:cNvSpPr>
          <p:nvPr/>
        </p:nvSpPr>
        <p:spPr>
          <a:xfrm>
            <a:off x="505619" y="470088"/>
            <a:ext cx="11180762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loplast Medium"/>
                <a:ea typeface="+mj-ea"/>
                <a:cs typeface="+mj-cs"/>
              </a:rPr>
              <a:t>CMS CREATED 3 NEW &amp; MODIFIED 2 HCPCS CODES TO DISTINGUISH HYDROPHILIC COATING TECHNOLOGY 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loplast Medium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9BAFE4-7FBA-EAF6-336F-96D48AADE6EA}"/>
              </a:ext>
            </a:extLst>
          </p:cNvPr>
          <p:cNvSpPr txBox="1">
            <a:spLocks/>
          </p:cNvSpPr>
          <p:nvPr/>
        </p:nvSpPr>
        <p:spPr>
          <a:xfrm>
            <a:off x="504095" y="355202"/>
            <a:ext cx="11180762" cy="104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2AD1E-87A8-37C6-519F-B242F44AA662}"/>
              </a:ext>
            </a:extLst>
          </p:cNvPr>
          <p:cNvSpPr/>
          <p:nvPr/>
        </p:nvSpPr>
        <p:spPr>
          <a:xfrm>
            <a:off x="4624465" y="4016252"/>
            <a:ext cx="7002232" cy="381361"/>
          </a:xfrm>
          <a:prstGeom prst="rect">
            <a:avLst/>
          </a:prstGeom>
          <a:solidFill>
            <a:srgbClr val="47575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A4296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–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Coude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tip, </a:t>
            </a:r>
            <a:r>
              <a:rPr kumimoji="0" lang="en-GB" sz="1400" b="1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hydrophilic</a:t>
            </a:r>
            <a:r>
              <a:rPr kumimoji="0" lang="en-GB" sz="14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coating, each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5A931-8B30-9141-266A-1FB52C437A25}"/>
              </a:ext>
            </a:extLst>
          </p:cNvPr>
          <p:cNvSpPr/>
          <p:nvPr/>
        </p:nvSpPr>
        <p:spPr>
          <a:xfrm>
            <a:off x="725488" y="2192695"/>
            <a:ext cx="2618374" cy="906395"/>
          </a:xfrm>
          <a:prstGeom prst="rect">
            <a:avLst/>
          </a:prstGeom>
          <a:solidFill>
            <a:srgbClr val="B4BDC0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A4351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Straight t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ip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, with or without coating (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teflon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, silicone, silicone elastomer, or hydrophilic, etc.) 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9B2430-FCDD-42D8-6B63-E461EE67890D}"/>
              </a:ext>
            </a:extLst>
          </p:cNvPr>
          <p:cNvSpPr/>
          <p:nvPr/>
        </p:nvSpPr>
        <p:spPr>
          <a:xfrm>
            <a:off x="725488" y="3495842"/>
            <a:ext cx="2618374" cy="852581"/>
          </a:xfrm>
          <a:prstGeom prst="rect">
            <a:avLst/>
          </a:prstGeom>
          <a:solidFill>
            <a:srgbClr val="B4BDC0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A4352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Coude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tip, with or without coating (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teflon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, silicone, silicone elastomer, or hydrophilic, etc.) 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CAC60-7D4C-E59C-2B4C-7D4AC821114B}"/>
              </a:ext>
            </a:extLst>
          </p:cNvPr>
          <p:cNvSpPr/>
          <p:nvPr/>
        </p:nvSpPr>
        <p:spPr>
          <a:xfrm>
            <a:off x="725488" y="4760889"/>
            <a:ext cx="2618374" cy="801812"/>
          </a:xfrm>
          <a:prstGeom prst="rect">
            <a:avLst/>
          </a:prstGeom>
          <a:solidFill>
            <a:srgbClr val="B4BDC0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A4353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Catheter with insertion supplies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77A86-D48B-17E3-D77D-6E004088269A}"/>
              </a:ext>
            </a:extLst>
          </p:cNvPr>
          <p:cNvSpPr/>
          <p:nvPr/>
        </p:nvSpPr>
        <p:spPr>
          <a:xfrm>
            <a:off x="4583079" y="2189433"/>
            <a:ext cx="7015419" cy="409968"/>
          </a:xfrm>
          <a:prstGeom prst="rect">
            <a:avLst/>
          </a:prstGeom>
          <a:solidFill>
            <a:srgbClr val="47575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A4351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– Straight tip, with or without coating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(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teflon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, silicone, or </a:t>
            </a:r>
            <a:r>
              <a:rPr kumimoji="0" lang="en-US" sz="1400" b="0" i="0" u="none" strike="sng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hydrophilic,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silicone elastomer, etc.), each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DF9B-DA69-AD25-169A-8D0E957BE543}"/>
              </a:ext>
            </a:extLst>
          </p:cNvPr>
          <p:cNvSpPr/>
          <p:nvPr/>
        </p:nvSpPr>
        <p:spPr>
          <a:xfrm>
            <a:off x="4574686" y="2692235"/>
            <a:ext cx="7020058" cy="409968"/>
          </a:xfrm>
          <a:prstGeom prst="rect">
            <a:avLst/>
          </a:prstGeom>
          <a:solidFill>
            <a:srgbClr val="47575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A4295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–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Straight tip, </a:t>
            </a:r>
            <a:r>
              <a:rPr kumimoji="0" lang="en-GB" sz="1400" b="1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hydrophilic</a:t>
            </a:r>
            <a:r>
              <a:rPr kumimoji="0" lang="en-GB" sz="14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coating, each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83A8E-24A3-522A-55C1-033D824A8B25}"/>
              </a:ext>
            </a:extLst>
          </p:cNvPr>
          <p:cNvSpPr/>
          <p:nvPr/>
        </p:nvSpPr>
        <p:spPr>
          <a:xfrm>
            <a:off x="4624465" y="3494582"/>
            <a:ext cx="7002232" cy="409967"/>
          </a:xfrm>
          <a:prstGeom prst="rect">
            <a:avLst/>
          </a:prstGeom>
          <a:solidFill>
            <a:srgbClr val="47575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A4352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–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Coude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tip, with or without coating (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teflon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, silicone, or </a:t>
            </a:r>
            <a:r>
              <a:rPr kumimoji="0" lang="en-US" sz="1400" b="0" i="0" u="none" strike="sng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hydrophilic,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silicone elastomer, etc.), each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2C8545-5177-EAF9-453C-B416F56664CD}"/>
              </a:ext>
            </a:extLst>
          </p:cNvPr>
          <p:cNvSpPr/>
          <p:nvPr/>
        </p:nvSpPr>
        <p:spPr>
          <a:xfrm>
            <a:off x="4624465" y="4733954"/>
            <a:ext cx="7002229" cy="380916"/>
          </a:xfrm>
          <a:prstGeom prst="rect">
            <a:avLst/>
          </a:prstGeom>
          <a:solidFill>
            <a:srgbClr val="47575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A4353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– Intermittent catheter with insertion supplies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B84C5-7B49-4B7E-CE1E-C085B8305DE5}"/>
              </a:ext>
            </a:extLst>
          </p:cNvPr>
          <p:cNvSpPr/>
          <p:nvPr/>
        </p:nvSpPr>
        <p:spPr>
          <a:xfrm>
            <a:off x="4615316" y="5169670"/>
            <a:ext cx="7002232" cy="380916"/>
          </a:xfrm>
          <a:prstGeom prst="rect">
            <a:avLst/>
          </a:prstGeom>
          <a:solidFill>
            <a:srgbClr val="47575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A4297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– Intermittent catheter, </a:t>
            </a:r>
            <a:r>
              <a:rPr kumimoji="0" lang="en-GB" sz="1400" b="1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hydrophilic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coating, with insertion supplies,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FEC7A-8316-A334-E7F6-156342B19577}"/>
              </a:ext>
            </a:extLst>
          </p:cNvPr>
          <p:cNvSpPr txBox="1"/>
          <p:nvPr/>
        </p:nvSpPr>
        <p:spPr>
          <a:xfrm>
            <a:off x="4328042" y="2649025"/>
            <a:ext cx="251208" cy="381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34AFE-9DD5-BF88-1A0A-312A56F86750}"/>
              </a:ext>
            </a:extLst>
          </p:cNvPr>
          <p:cNvSpPr txBox="1"/>
          <p:nvPr/>
        </p:nvSpPr>
        <p:spPr>
          <a:xfrm>
            <a:off x="4364108" y="3944645"/>
            <a:ext cx="251208" cy="381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BE3C7-C052-7A3F-DE7B-2FA9D379154F}"/>
              </a:ext>
            </a:extLst>
          </p:cNvPr>
          <p:cNvSpPr txBox="1"/>
          <p:nvPr/>
        </p:nvSpPr>
        <p:spPr>
          <a:xfrm>
            <a:off x="4364108" y="5144283"/>
            <a:ext cx="251208" cy="381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+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572609-FE67-DAFB-8161-65E03DE7B9FD}"/>
              </a:ext>
            </a:extLst>
          </p:cNvPr>
          <p:cNvCxnSpPr>
            <a:cxnSpLocks/>
          </p:cNvCxnSpPr>
          <p:nvPr/>
        </p:nvCxnSpPr>
        <p:spPr>
          <a:xfrm>
            <a:off x="3426221" y="2633933"/>
            <a:ext cx="989196" cy="0"/>
          </a:xfrm>
          <a:prstGeom prst="straightConnector1">
            <a:avLst/>
          </a:prstGeom>
          <a:noFill/>
          <a:ln w="6350" cap="flat" cmpd="sng" algn="ctr">
            <a:solidFill>
              <a:srgbClr val="00A2B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752423-05AA-D720-4474-1A39BC4F7910}"/>
              </a:ext>
            </a:extLst>
          </p:cNvPr>
          <p:cNvCxnSpPr>
            <a:cxnSpLocks/>
          </p:cNvCxnSpPr>
          <p:nvPr/>
        </p:nvCxnSpPr>
        <p:spPr>
          <a:xfrm>
            <a:off x="3461765" y="3956429"/>
            <a:ext cx="991881" cy="0"/>
          </a:xfrm>
          <a:prstGeom prst="straightConnector1">
            <a:avLst/>
          </a:prstGeom>
          <a:noFill/>
          <a:ln w="6350" cap="flat" cmpd="sng" algn="ctr">
            <a:solidFill>
              <a:srgbClr val="00A2B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C03FE8-1D1E-F925-0F8B-A1219096107F}"/>
              </a:ext>
            </a:extLst>
          </p:cNvPr>
          <p:cNvCxnSpPr>
            <a:cxnSpLocks/>
          </p:cNvCxnSpPr>
          <p:nvPr/>
        </p:nvCxnSpPr>
        <p:spPr>
          <a:xfrm>
            <a:off x="3426221" y="5161795"/>
            <a:ext cx="989196" cy="0"/>
          </a:xfrm>
          <a:prstGeom prst="straightConnector1">
            <a:avLst/>
          </a:prstGeom>
          <a:noFill/>
          <a:ln w="6350" cap="flat" cmpd="sng" algn="ctr">
            <a:solidFill>
              <a:srgbClr val="00A2B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B1E5E5B-BF74-57B8-D1AD-6C356A7D6B04}"/>
              </a:ext>
            </a:extLst>
          </p:cNvPr>
          <p:cNvSpPr txBox="1"/>
          <p:nvPr/>
        </p:nvSpPr>
        <p:spPr>
          <a:xfrm>
            <a:off x="725488" y="1714157"/>
            <a:ext cx="1981880" cy="246221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HCPCS Codes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2E9B3-306C-C9AE-E838-2C84FC8CF985}"/>
              </a:ext>
            </a:extLst>
          </p:cNvPr>
          <p:cNvSpPr txBox="1"/>
          <p:nvPr/>
        </p:nvSpPr>
        <p:spPr>
          <a:xfrm>
            <a:off x="4574686" y="1719958"/>
            <a:ext cx="4929802" cy="246221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and Revised HCPCS  Codes -  </a:t>
            </a:r>
            <a:r>
              <a:rPr lang="en-US" sz="1600" b="1" i="1" ker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kumimoji="0" lang="en-US" sz="1600" b="1" i="1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ffective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Jan 1, 2026</a:t>
            </a:r>
            <a:r>
              <a:rPr kumimoji="0" lang="en-US" sz="1600" b="1" i="1" u="none" strike="noStrike" kern="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3370C4-1F27-0281-D103-E148EED7C3B9}"/>
              </a:ext>
            </a:extLst>
          </p:cNvPr>
          <p:cNvSpPr txBox="1"/>
          <p:nvPr/>
        </p:nvSpPr>
        <p:spPr>
          <a:xfrm>
            <a:off x="2384004" y="6548568"/>
            <a:ext cx="106701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7575E"/>
                </a:solidFill>
                <a:effectLst/>
                <a:uLnTx/>
                <a:uFillTx/>
                <a:latin typeface="Coloplast"/>
                <a:ea typeface="+mn-ea"/>
                <a:cs typeface="+mn-cs"/>
              </a:rPr>
              <a:t>CMS’s final decision. Page 12: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7575E"/>
                </a:solidFill>
                <a:effectLst/>
                <a:uLnTx/>
                <a:uFillTx/>
                <a:latin typeface="Coloplast"/>
                <a:ea typeface="+mn-ea"/>
                <a:cs typeface="+mn-cs"/>
                <a:hlinkClick r:id="rId4"/>
              </a:rPr>
              <a:t>https://www.cms.gov/files/document/2024-hcpcs-application-summary-biannual-1-2024-non-drug-and-non-biological-items-and-services.pdf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7575E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6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/>
          </p:cNvSpPr>
          <p:nvPr/>
        </p:nvSpPr>
        <p:spPr>
          <a:xfrm>
            <a:off x="0" y="475848"/>
            <a:ext cx="12188952" cy="548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13CC7-2E3F-B983-0CDE-32A5E1CA5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84A4FE9-889B-8D9B-84E1-AC3B33978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2A9DB-1F10-8BF0-68E1-7CC0FED33FA0}"/>
              </a:ext>
            </a:extLst>
          </p:cNvPr>
          <p:cNvSpPr txBox="1"/>
          <p:nvPr/>
        </p:nvSpPr>
        <p:spPr>
          <a:xfrm>
            <a:off x="727686" y="976661"/>
            <a:ext cx="10733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TIMELY CODE ADOPTION IS CRUCIAL FOR UNINTERRUPTED ACCESS TO INTERMITTENT CATHETERS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C4FF34C-3A49-12DE-CD31-A56BF993E435}"/>
              </a:ext>
            </a:extLst>
          </p:cNvPr>
          <p:cNvSpPr txBox="1">
            <a:spLocks/>
          </p:cNvSpPr>
          <p:nvPr/>
        </p:nvSpPr>
        <p:spPr>
          <a:xfrm>
            <a:off x="727686" y="2833353"/>
            <a:ext cx="10313299" cy="1847657"/>
          </a:xfrm>
          <a:prstGeom prst="roundRect">
            <a:avLst/>
          </a:prstGeom>
          <a:ln w="952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Requests - Prior to 1/1/2026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 3 new hydrophilic HCPCS codes (A4295, A4296, A4297)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Revise the definitions of A4351 and A4352 (remove hydrophilic)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 adequate reimbursement to ensure access to hydrophilic intermittent catheters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21568" y="2650052"/>
            <a:ext cx="6745751" cy="2466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21568" y="3236665"/>
            <a:ext cx="6745751" cy="7712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6075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INTERMITTENT  CATHETERS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Object 4" descr="preencoded.png">
            <a:extLst>
              <a:ext uri="{FF2B5EF4-FFF2-40B4-BE49-F238E27FC236}">
                <a16:creationId xmlns:a16="http://schemas.microsoft.com/office/drawing/2014/main" id="{C9ECACB3-846E-AE34-DDE4-CC2A09A6FE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171" y="3040310"/>
            <a:ext cx="7635168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579929" y="3132571"/>
            <a:ext cx="1906392" cy="2812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ea typeface="Lato" pitchFamily="34" charset="-122"/>
                <a:cs typeface="Lato" pitchFamily="34" charset="-120"/>
              </a:rPr>
              <a:t>Step 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B63E1-9EEF-A633-CB15-509B633443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120FFBC7-A59C-CBF5-41C1-CEFDDCFDBE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9BA765-6F97-87A1-5C3E-4CD404D6A48E}"/>
              </a:ext>
            </a:extLst>
          </p:cNvPr>
          <p:cNvSpPr txBox="1"/>
          <p:nvPr/>
        </p:nvSpPr>
        <p:spPr>
          <a:xfrm>
            <a:off x="278394" y="476237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INTERMITTENT CATHETERS (ICs)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A516D00-B552-EC8C-0451-FF709C02D8C3}"/>
              </a:ext>
            </a:extLst>
          </p:cNvPr>
          <p:cNvSpPr txBox="1">
            <a:spLocks/>
          </p:cNvSpPr>
          <p:nvPr/>
        </p:nvSpPr>
        <p:spPr>
          <a:xfrm>
            <a:off x="200818" y="1053648"/>
            <a:ext cx="6435373" cy="50961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Single use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medical device that is inserted through the urethra to drain the bladder 4-6 times daily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(1,825 per year)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 by patients with urinary retention and urinary incontinence, including those with neurogenic lower urinary tract dysfunction (NLUTD)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Spinal cord injury, spina bifida, MS, Parkinson’s, late-stage diabetes, stroke, cancer, enlarged prostate (BPH), prolapse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Approximately 1,300 ICs in </a:t>
            </a:r>
            <a:r>
              <a:rPr lang="en-US" sz="18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HCPCS codes</a:t>
            </a:r>
            <a:r>
              <a:rPr lang="en-US" sz="1800" baseline="30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(A4351, A4352 and A4353)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Complications and hospital readmissions are common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2, 3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Catheter choice is complex and multi-factorial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 descr="catheter_straight.png">
            <a:extLst>
              <a:ext uri="{FF2B5EF4-FFF2-40B4-BE49-F238E27FC236}">
                <a16:creationId xmlns:a16="http://schemas.microsoft.com/office/drawing/2014/main" id="{3EBE1040-BBD5-DBBD-891C-EE040F968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9"/>
          <a:stretch/>
        </p:blipFill>
        <p:spPr>
          <a:xfrm>
            <a:off x="6808623" y="931938"/>
            <a:ext cx="743843" cy="5007592"/>
          </a:xfrm>
          <a:prstGeom prst="rect">
            <a:avLst/>
          </a:prstGeom>
        </p:spPr>
      </p:pic>
      <p:pic>
        <p:nvPicPr>
          <p:cNvPr id="24" name="Picture 23" descr="catheter_coude-tip.png">
            <a:extLst>
              <a:ext uri="{FF2B5EF4-FFF2-40B4-BE49-F238E27FC236}">
                <a16:creationId xmlns:a16="http://schemas.microsoft.com/office/drawing/2014/main" id="{277B3470-3071-4DF6-17C1-ED9FC62A0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7" y="925204"/>
            <a:ext cx="591726" cy="50075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7BB443-BFF3-F187-C3AB-1955BBBDEFBB}"/>
              </a:ext>
            </a:extLst>
          </p:cNvPr>
          <p:cNvSpPr txBox="1"/>
          <p:nvPr/>
        </p:nvSpPr>
        <p:spPr>
          <a:xfrm>
            <a:off x="2381831" y="6068635"/>
            <a:ext cx="981016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FDA. Reprocessing of single-use medical devices: Information for health care facilities.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Rognoni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C., et al. BMC Urol. (2017)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American Association for Homecare.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Urologicals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white paper (2021)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Palmetto GBA. (n.d.). Product classification database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American Association for Homecare. Catheter diagram (December 2021).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AB70A-BF38-F1FA-E416-187E3A0CA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710" y="1638576"/>
            <a:ext cx="303847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39F09-361A-5800-54A0-2347F821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0614ACD5-7537-BB48-3035-7E32E643858F}"/>
              </a:ext>
            </a:extLst>
          </p:cNvPr>
          <p:cNvSpPr>
            <a:spLocks/>
          </p:cNvSpPr>
          <p:nvPr/>
        </p:nvSpPr>
        <p:spPr>
          <a:xfrm>
            <a:off x="0" y="475848"/>
            <a:ext cx="12188952" cy="548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DD583-779F-1439-C6FF-FEEB8F255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658B0E67-3CE6-BF7D-C6DB-5568E0541A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1B023CF-9C41-F917-9AA3-9B7E4A47E24A}"/>
              </a:ext>
            </a:extLst>
          </p:cNvPr>
          <p:cNvSpPr txBox="1">
            <a:spLocks/>
          </p:cNvSpPr>
          <p:nvPr/>
        </p:nvSpPr>
        <p:spPr>
          <a:xfrm>
            <a:off x="728813" y="365126"/>
            <a:ext cx="10146015" cy="548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THE RIGHT INTERMITTENT CATHETER CAN BE CRITICAL FOR CLINICAL SUCCESS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8794EF0D-5520-E534-4015-2E5D85CE8D41}"/>
              </a:ext>
            </a:extLst>
          </p:cNvPr>
          <p:cNvGrpSpPr/>
          <p:nvPr/>
        </p:nvGrpSpPr>
        <p:grpSpPr>
          <a:xfrm>
            <a:off x="1918306" y="2299534"/>
            <a:ext cx="907116" cy="907116"/>
            <a:chOff x="479170" y="2771514"/>
            <a:chExt cx="1028065" cy="102806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A09FC454-A6D1-A6FB-9E47-A9D725343173}"/>
                </a:ext>
              </a:extLst>
            </p:cNvPr>
            <p:cNvSpPr/>
            <p:nvPr/>
          </p:nvSpPr>
          <p:spPr>
            <a:xfrm>
              <a:off x="485520" y="277786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507492" y="0"/>
                  </a:moveTo>
                  <a:lnTo>
                    <a:pt x="458617" y="2323"/>
                  </a:lnTo>
                  <a:lnTo>
                    <a:pt x="411057" y="9150"/>
                  </a:lnTo>
                  <a:lnTo>
                    <a:pt x="365024" y="20270"/>
                  </a:lnTo>
                  <a:lnTo>
                    <a:pt x="320731" y="35469"/>
                  </a:lnTo>
                  <a:lnTo>
                    <a:pt x="278390" y="54535"/>
                  </a:lnTo>
                  <a:lnTo>
                    <a:pt x="238214" y="77254"/>
                  </a:lnTo>
                  <a:lnTo>
                    <a:pt x="200416" y="103414"/>
                  </a:lnTo>
                  <a:lnTo>
                    <a:pt x="165208" y="132803"/>
                  </a:lnTo>
                  <a:lnTo>
                    <a:pt x="132803" y="165208"/>
                  </a:lnTo>
                  <a:lnTo>
                    <a:pt x="103414" y="200416"/>
                  </a:lnTo>
                  <a:lnTo>
                    <a:pt x="77254" y="238214"/>
                  </a:lnTo>
                  <a:lnTo>
                    <a:pt x="54535" y="278390"/>
                  </a:lnTo>
                  <a:lnTo>
                    <a:pt x="35469" y="320731"/>
                  </a:lnTo>
                  <a:lnTo>
                    <a:pt x="20270" y="365024"/>
                  </a:lnTo>
                  <a:lnTo>
                    <a:pt x="9150" y="411057"/>
                  </a:lnTo>
                  <a:lnTo>
                    <a:pt x="2323" y="458617"/>
                  </a:lnTo>
                  <a:lnTo>
                    <a:pt x="0" y="507492"/>
                  </a:lnTo>
                  <a:lnTo>
                    <a:pt x="2323" y="556366"/>
                  </a:lnTo>
                  <a:lnTo>
                    <a:pt x="9150" y="603926"/>
                  </a:lnTo>
                  <a:lnTo>
                    <a:pt x="20270" y="649959"/>
                  </a:lnTo>
                  <a:lnTo>
                    <a:pt x="35469" y="694252"/>
                  </a:lnTo>
                  <a:lnTo>
                    <a:pt x="54535" y="736593"/>
                  </a:lnTo>
                  <a:lnTo>
                    <a:pt x="77254" y="776769"/>
                  </a:lnTo>
                  <a:lnTo>
                    <a:pt x="103414" y="814567"/>
                  </a:lnTo>
                  <a:lnTo>
                    <a:pt x="132803" y="849775"/>
                  </a:lnTo>
                  <a:lnTo>
                    <a:pt x="165208" y="882180"/>
                  </a:lnTo>
                  <a:lnTo>
                    <a:pt x="200416" y="911569"/>
                  </a:lnTo>
                  <a:lnTo>
                    <a:pt x="238214" y="937729"/>
                  </a:lnTo>
                  <a:lnTo>
                    <a:pt x="278390" y="960448"/>
                  </a:lnTo>
                  <a:lnTo>
                    <a:pt x="320731" y="979514"/>
                  </a:lnTo>
                  <a:lnTo>
                    <a:pt x="365024" y="994713"/>
                  </a:lnTo>
                  <a:lnTo>
                    <a:pt x="411057" y="1005833"/>
                  </a:lnTo>
                  <a:lnTo>
                    <a:pt x="458617" y="1012660"/>
                  </a:lnTo>
                  <a:lnTo>
                    <a:pt x="507492" y="1014984"/>
                  </a:lnTo>
                  <a:lnTo>
                    <a:pt x="556366" y="1012660"/>
                  </a:lnTo>
                  <a:lnTo>
                    <a:pt x="603926" y="1005833"/>
                  </a:lnTo>
                  <a:lnTo>
                    <a:pt x="649959" y="994713"/>
                  </a:lnTo>
                  <a:lnTo>
                    <a:pt x="694252" y="979514"/>
                  </a:lnTo>
                  <a:lnTo>
                    <a:pt x="736593" y="960448"/>
                  </a:lnTo>
                  <a:lnTo>
                    <a:pt x="776769" y="937729"/>
                  </a:lnTo>
                  <a:lnTo>
                    <a:pt x="814567" y="911569"/>
                  </a:lnTo>
                  <a:lnTo>
                    <a:pt x="849775" y="882180"/>
                  </a:lnTo>
                  <a:lnTo>
                    <a:pt x="882180" y="849775"/>
                  </a:lnTo>
                  <a:lnTo>
                    <a:pt x="911569" y="814567"/>
                  </a:lnTo>
                  <a:lnTo>
                    <a:pt x="937729" y="776769"/>
                  </a:lnTo>
                  <a:lnTo>
                    <a:pt x="960448" y="736593"/>
                  </a:lnTo>
                  <a:lnTo>
                    <a:pt x="979514" y="694252"/>
                  </a:lnTo>
                  <a:lnTo>
                    <a:pt x="994713" y="649959"/>
                  </a:lnTo>
                  <a:lnTo>
                    <a:pt x="1005833" y="603926"/>
                  </a:lnTo>
                  <a:lnTo>
                    <a:pt x="1012660" y="556366"/>
                  </a:lnTo>
                  <a:lnTo>
                    <a:pt x="1014984" y="507492"/>
                  </a:lnTo>
                  <a:lnTo>
                    <a:pt x="1012660" y="458617"/>
                  </a:lnTo>
                  <a:lnTo>
                    <a:pt x="1005833" y="411057"/>
                  </a:lnTo>
                  <a:lnTo>
                    <a:pt x="994713" y="365024"/>
                  </a:lnTo>
                  <a:lnTo>
                    <a:pt x="979514" y="320731"/>
                  </a:lnTo>
                  <a:lnTo>
                    <a:pt x="960448" y="278390"/>
                  </a:lnTo>
                  <a:lnTo>
                    <a:pt x="937729" y="238214"/>
                  </a:lnTo>
                  <a:lnTo>
                    <a:pt x="911569" y="200416"/>
                  </a:lnTo>
                  <a:lnTo>
                    <a:pt x="882180" y="165208"/>
                  </a:lnTo>
                  <a:lnTo>
                    <a:pt x="849775" y="132803"/>
                  </a:lnTo>
                  <a:lnTo>
                    <a:pt x="814567" y="103414"/>
                  </a:lnTo>
                  <a:lnTo>
                    <a:pt x="776769" y="77254"/>
                  </a:lnTo>
                  <a:lnTo>
                    <a:pt x="736593" y="54535"/>
                  </a:lnTo>
                  <a:lnTo>
                    <a:pt x="694252" y="35469"/>
                  </a:lnTo>
                  <a:lnTo>
                    <a:pt x="649959" y="20270"/>
                  </a:lnTo>
                  <a:lnTo>
                    <a:pt x="603926" y="9150"/>
                  </a:lnTo>
                  <a:lnTo>
                    <a:pt x="556366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263A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A2126B8-9781-0AF0-E5A0-A5FC5DC52D64}"/>
                </a:ext>
              </a:extLst>
            </p:cNvPr>
            <p:cNvSpPr/>
            <p:nvPr/>
          </p:nvSpPr>
          <p:spPr>
            <a:xfrm>
              <a:off x="485520" y="277786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507492" y="1014984"/>
                  </a:moveTo>
                  <a:lnTo>
                    <a:pt x="556366" y="1012660"/>
                  </a:lnTo>
                  <a:lnTo>
                    <a:pt x="603926" y="1005833"/>
                  </a:lnTo>
                  <a:lnTo>
                    <a:pt x="649959" y="994713"/>
                  </a:lnTo>
                  <a:lnTo>
                    <a:pt x="694252" y="979514"/>
                  </a:lnTo>
                  <a:lnTo>
                    <a:pt x="736593" y="960448"/>
                  </a:lnTo>
                  <a:lnTo>
                    <a:pt x="776769" y="937729"/>
                  </a:lnTo>
                  <a:lnTo>
                    <a:pt x="814567" y="911569"/>
                  </a:lnTo>
                  <a:lnTo>
                    <a:pt x="849775" y="882180"/>
                  </a:lnTo>
                  <a:lnTo>
                    <a:pt x="882180" y="849775"/>
                  </a:lnTo>
                  <a:lnTo>
                    <a:pt x="911569" y="814567"/>
                  </a:lnTo>
                  <a:lnTo>
                    <a:pt x="937729" y="776769"/>
                  </a:lnTo>
                  <a:lnTo>
                    <a:pt x="960448" y="736593"/>
                  </a:lnTo>
                  <a:lnTo>
                    <a:pt x="979514" y="694252"/>
                  </a:lnTo>
                  <a:lnTo>
                    <a:pt x="994713" y="649959"/>
                  </a:lnTo>
                  <a:lnTo>
                    <a:pt x="1005833" y="603926"/>
                  </a:lnTo>
                  <a:lnTo>
                    <a:pt x="1012660" y="556366"/>
                  </a:lnTo>
                  <a:lnTo>
                    <a:pt x="1014984" y="507492"/>
                  </a:lnTo>
                  <a:lnTo>
                    <a:pt x="1012660" y="458617"/>
                  </a:lnTo>
                  <a:lnTo>
                    <a:pt x="1005833" y="411057"/>
                  </a:lnTo>
                  <a:lnTo>
                    <a:pt x="994713" y="365024"/>
                  </a:lnTo>
                  <a:lnTo>
                    <a:pt x="979514" y="320731"/>
                  </a:lnTo>
                  <a:lnTo>
                    <a:pt x="960448" y="278390"/>
                  </a:lnTo>
                  <a:lnTo>
                    <a:pt x="937729" y="238214"/>
                  </a:lnTo>
                  <a:lnTo>
                    <a:pt x="911569" y="200416"/>
                  </a:lnTo>
                  <a:lnTo>
                    <a:pt x="882180" y="165208"/>
                  </a:lnTo>
                  <a:lnTo>
                    <a:pt x="849775" y="132803"/>
                  </a:lnTo>
                  <a:lnTo>
                    <a:pt x="814567" y="103414"/>
                  </a:lnTo>
                  <a:lnTo>
                    <a:pt x="776769" y="77254"/>
                  </a:lnTo>
                  <a:lnTo>
                    <a:pt x="736593" y="54535"/>
                  </a:lnTo>
                  <a:lnTo>
                    <a:pt x="694252" y="35469"/>
                  </a:lnTo>
                  <a:lnTo>
                    <a:pt x="649959" y="20270"/>
                  </a:lnTo>
                  <a:lnTo>
                    <a:pt x="603926" y="9150"/>
                  </a:lnTo>
                  <a:lnTo>
                    <a:pt x="556366" y="2323"/>
                  </a:lnTo>
                  <a:lnTo>
                    <a:pt x="507492" y="0"/>
                  </a:lnTo>
                  <a:lnTo>
                    <a:pt x="458617" y="2323"/>
                  </a:lnTo>
                  <a:lnTo>
                    <a:pt x="411057" y="9150"/>
                  </a:lnTo>
                  <a:lnTo>
                    <a:pt x="365024" y="20270"/>
                  </a:lnTo>
                  <a:lnTo>
                    <a:pt x="320731" y="35469"/>
                  </a:lnTo>
                  <a:lnTo>
                    <a:pt x="278390" y="54535"/>
                  </a:lnTo>
                  <a:lnTo>
                    <a:pt x="238214" y="77254"/>
                  </a:lnTo>
                  <a:lnTo>
                    <a:pt x="200416" y="103414"/>
                  </a:lnTo>
                  <a:lnTo>
                    <a:pt x="165208" y="132803"/>
                  </a:lnTo>
                  <a:lnTo>
                    <a:pt x="132803" y="165208"/>
                  </a:lnTo>
                  <a:lnTo>
                    <a:pt x="103414" y="200416"/>
                  </a:lnTo>
                  <a:lnTo>
                    <a:pt x="77254" y="238214"/>
                  </a:lnTo>
                  <a:lnTo>
                    <a:pt x="54535" y="278390"/>
                  </a:lnTo>
                  <a:lnTo>
                    <a:pt x="35469" y="320731"/>
                  </a:lnTo>
                  <a:lnTo>
                    <a:pt x="20270" y="365024"/>
                  </a:lnTo>
                  <a:lnTo>
                    <a:pt x="9150" y="411057"/>
                  </a:lnTo>
                  <a:lnTo>
                    <a:pt x="2323" y="458617"/>
                  </a:lnTo>
                  <a:lnTo>
                    <a:pt x="0" y="507492"/>
                  </a:lnTo>
                  <a:lnTo>
                    <a:pt x="2323" y="556366"/>
                  </a:lnTo>
                  <a:lnTo>
                    <a:pt x="9150" y="603926"/>
                  </a:lnTo>
                  <a:lnTo>
                    <a:pt x="20270" y="649959"/>
                  </a:lnTo>
                  <a:lnTo>
                    <a:pt x="35469" y="694252"/>
                  </a:lnTo>
                  <a:lnTo>
                    <a:pt x="54535" y="736593"/>
                  </a:lnTo>
                  <a:lnTo>
                    <a:pt x="77254" y="776769"/>
                  </a:lnTo>
                  <a:lnTo>
                    <a:pt x="103414" y="814567"/>
                  </a:lnTo>
                  <a:lnTo>
                    <a:pt x="132803" y="849775"/>
                  </a:lnTo>
                  <a:lnTo>
                    <a:pt x="165208" y="882180"/>
                  </a:lnTo>
                  <a:lnTo>
                    <a:pt x="200416" y="911569"/>
                  </a:lnTo>
                  <a:lnTo>
                    <a:pt x="238214" y="937729"/>
                  </a:lnTo>
                  <a:lnTo>
                    <a:pt x="278390" y="960448"/>
                  </a:lnTo>
                  <a:lnTo>
                    <a:pt x="320731" y="979514"/>
                  </a:lnTo>
                  <a:lnTo>
                    <a:pt x="365024" y="994713"/>
                  </a:lnTo>
                  <a:lnTo>
                    <a:pt x="411057" y="1005833"/>
                  </a:lnTo>
                  <a:lnTo>
                    <a:pt x="458617" y="1012660"/>
                  </a:lnTo>
                  <a:lnTo>
                    <a:pt x="507492" y="1014984"/>
                  </a:lnTo>
                  <a:close/>
                </a:path>
              </a:pathLst>
            </a:custGeom>
            <a:ln w="12700">
              <a:solidFill>
                <a:srgbClr val="263A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8814BD2F-92A6-C375-7E60-A540F247B8FD}"/>
              </a:ext>
            </a:extLst>
          </p:cNvPr>
          <p:cNvSpPr txBox="1"/>
          <p:nvPr/>
        </p:nvSpPr>
        <p:spPr>
          <a:xfrm>
            <a:off x="2092207" y="2560350"/>
            <a:ext cx="559174" cy="3101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6836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Clinical </a:t>
            </a:r>
            <a:r>
              <a:rPr kumimoji="0" sz="971" b="0" i="0" u="none" strike="noStrike" kern="1200" cap="none" spc="2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Condition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147CFB7-09A9-8A9C-BDB2-5DEE35600B54}"/>
              </a:ext>
            </a:extLst>
          </p:cNvPr>
          <p:cNvSpPr txBox="1"/>
          <p:nvPr/>
        </p:nvSpPr>
        <p:spPr>
          <a:xfrm>
            <a:off x="2864585" y="1242688"/>
            <a:ext cx="1706096" cy="2828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58083" marR="4483" lvl="0" indent="-547437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990" algn="l"/>
                <a:tab pos="458905" algn="l"/>
                <a:tab pos="1445075" algn="l"/>
                <a:tab pos="1694419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Benign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Prostate 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sz="882" b="1" i="0" u="sng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	</a:t>
            </a:r>
            <a:r>
              <a:rPr kumimoji="0" sz="882" b="1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Hyperplasia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9AFA372-4318-1D5D-EABE-5202F12FB01C}"/>
              </a:ext>
            </a:extLst>
          </p:cNvPr>
          <p:cNvSpPr txBox="1"/>
          <p:nvPr/>
        </p:nvSpPr>
        <p:spPr>
          <a:xfrm>
            <a:off x="5647707" y="1231338"/>
            <a:ext cx="2896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921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CE3C5E4D-C271-9843-00A7-45ACD877BFA6}"/>
              </a:ext>
            </a:extLst>
          </p:cNvPr>
          <p:cNvSpPr txBox="1"/>
          <p:nvPr/>
        </p:nvSpPr>
        <p:spPr>
          <a:xfrm>
            <a:off x="2899009" y="1635594"/>
            <a:ext cx="163101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888" algn="l"/>
                <a:tab pos="369814" algn="l"/>
                <a:tab pos="1396327" algn="l"/>
                <a:tab pos="1619336" algn="l"/>
              </a:tabLst>
              <a:defRPr/>
            </a:pPr>
            <a:r>
              <a:rPr kumimoji="0" sz="882" b="0" i="0" u="heavy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Spinal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31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Cord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-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Injury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0" i="0" u="heavy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sz="882" b="0" i="0" u="heavy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	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5DA8C574-3A09-5107-6F35-7E7D4F82BDF5}"/>
              </a:ext>
            </a:extLst>
          </p:cNvPr>
          <p:cNvSpPr txBox="1"/>
          <p:nvPr/>
        </p:nvSpPr>
        <p:spPr>
          <a:xfrm>
            <a:off x="2915633" y="1957052"/>
            <a:ext cx="164939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760" algn="l"/>
                <a:tab pos="365331" algn="l"/>
                <a:tab pos="1391845" algn="l"/>
                <a:tab pos="1587957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lang="en-US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2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Multiple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Sclerosis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sz="882" b="1" i="0" u="sng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10453198-DF64-5A27-FFEF-2B2CE0F46305}"/>
              </a:ext>
            </a:extLst>
          </p:cNvPr>
          <p:cNvSpPr txBox="1"/>
          <p:nvPr/>
        </p:nvSpPr>
        <p:spPr>
          <a:xfrm>
            <a:off x="3413626" y="2413273"/>
            <a:ext cx="597834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Spina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Bifida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130BE0A3-4656-9B23-572F-08AFC199F655}"/>
              </a:ext>
            </a:extLst>
          </p:cNvPr>
          <p:cNvSpPr txBox="1"/>
          <p:nvPr/>
        </p:nvSpPr>
        <p:spPr>
          <a:xfrm>
            <a:off x="3389421" y="3091005"/>
            <a:ext cx="581585" cy="2828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8057" marR="4483" lvl="0" indent="-87411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2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arkinso</a:t>
            </a:r>
            <a:r>
              <a:rPr kumimoji="0" sz="882" b="0" i="0" u="none" strike="noStrike" kern="1200" cap="none" spc="-2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</a:t>
            </a:r>
            <a:r>
              <a:rPr kumimoji="0" sz="882" b="0" i="0" u="none" strike="noStrike" kern="1200" cap="none" spc="-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’s  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Disease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D427B790-C887-94D3-55E6-86721C0EDA2D}"/>
              </a:ext>
            </a:extLst>
          </p:cNvPr>
          <p:cNvSpPr txBox="1"/>
          <p:nvPr/>
        </p:nvSpPr>
        <p:spPr>
          <a:xfrm>
            <a:off x="2908696" y="3073512"/>
            <a:ext cx="22299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242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91D5E969-1E9E-C63E-DAB6-237AF2FEA219}"/>
              </a:ext>
            </a:extLst>
          </p:cNvPr>
          <p:cNvSpPr txBox="1"/>
          <p:nvPr/>
        </p:nvSpPr>
        <p:spPr>
          <a:xfrm>
            <a:off x="2920575" y="3584686"/>
            <a:ext cx="115364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01717" algn="l"/>
                <a:tab pos="381020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Bladder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Cancer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55013831-2202-FF67-2A37-B5211E51AA2B}"/>
              </a:ext>
            </a:extLst>
          </p:cNvPr>
          <p:cNvSpPr txBox="1"/>
          <p:nvPr/>
        </p:nvSpPr>
        <p:spPr>
          <a:xfrm>
            <a:off x="3448700" y="3998681"/>
            <a:ext cx="462803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Diabetes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39B74C73-D5C4-23A2-0124-94C14FF95601}"/>
              </a:ext>
            </a:extLst>
          </p:cNvPr>
          <p:cNvSpPr txBox="1"/>
          <p:nvPr/>
        </p:nvSpPr>
        <p:spPr>
          <a:xfrm>
            <a:off x="3460243" y="4349649"/>
            <a:ext cx="439831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-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Others...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20" name="object 16">
            <a:extLst>
              <a:ext uri="{FF2B5EF4-FFF2-40B4-BE49-F238E27FC236}">
                <a16:creationId xmlns:a16="http://schemas.microsoft.com/office/drawing/2014/main" id="{B2BB7867-8BC0-AF4B-CB80-61154E9ED6A5}"/>
              </a:ext>
            </a:extLst>
          </p:cNvPr>
          <p:cNvGrpSpPr/>
          <p:nvPr/>
        </p:nvGrpSpPr>
        <p:grpSpPr>
          <a:xfrm>
            <a:off x="2645969" y="1377202"/>
            <a:ext cx="478981" cy="3094106"/>
            <a:chOff x="1303856" y="1726205"/>
            <a:chExt cx="542845" cy="3506654"/>
          </a:xfrm>
        </p:grpSpPr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7E424585-15C5-267C-4B5F-7A0A4A69F204}"/>
                </a:ext>
              </a:extLst>
            </p:cNvPr>
            <p:cNvSpPr/>
            <p:nvPr/>
          </p:nvSpPr>
          <p:spPr>
            <a:xfrm>
              <a:off x="1303856" y="1726205"/>
              <a:ext cx="255270" cy="967105"/>
            </a:xfrm>
            <a:custGeom>
              <a:avLst/>
              <a:gdLst/>
              <a:ahLst/>
              <a:cxnLst/>
              <a:rect l="l" t="t" r="r" b="b"/>
              <a:pathLst>
                <a:path w="255269" h="967105">
                  <a:moveTo>
                    <a:pt x="0" y="966711"/>
                  </a:moveTo>
                  <a:lnTo>
                    <a:pt x="254939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66AF93DA-2DE3-A96F-7A59-E0AEC38E302B}"/>
                </a:ext>
              </a:extLst>
            </p:cNvPr>
            <p:cNvSpPr/>
            <p:nvPr/>
          </p:nvSpPr>
          <p:spPr>
            <a:xfrm>
              <a:off x="1320630" y="2169911"/>
              <a:ext cx="289560" cy="546100"/>
            </a:xfrm>
            <a:custGeom>
              <a:avLst/>
              <a:gdLst/>
              <a:ahLst/>
              <a:cxnLst/>
              <a:rect l="l" t="t" r="r" b="b"/>
              <a:pathLst>
                <a:path w="289559" h="546100">
                  <a:moveTo>
                    <a:pt x="0" y="545541"/>
                  </a:moveTo>
                  <a:lnTo>
                    <a:pt x="289471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8162CDB7-2EAF-19AF-B3A1-5B54ECD89CBC}"/>
                </a:ext>
              </a:extLst>
            </p:cNvPr>
            <p:cNvSpPr/>
            <p:nvPr/>
          </p:nvSpPr>
          <p:spPr>
            <a:xfrm>
              <a:off x="1357770" y="2535802"/>
              <a:ext cx="268607" cy="201295"/>
            </a:xfrm>
            <a:custGeom>
              <a:avLst/>
              <a:gdLst/>
              <a:ahLst/>
              <a:cxnLst/>
              <a:rect l="l" t="t" r="r" b="b"/>
              <a:pathLst>
                <a:path w="268605" h="201294">
                  <a:moveTo>
                    <a:pt x="0" y="201167"/>
                  </a:moveTo>
                  <a:lnTo>
                    <a:pt x="268262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E87E6CE-F508-5BC4-455C-773F3D20FEF1}"/>
                </a:ext>
              </a:extLst>
            </p:cNvPr>
            <p:cNvSpPr/>
            <p:nvPr/>
          </p:nvSpPr>
          <p:spPr>
            <a:xfrm>
              <a:off x="1369931" y="2777069"/>
              <a:ext cx="252729" cy="139700"/>
            </a:xfrm>
            <a:custGeom>
              <a:avLst/>
              <a:gdLst/>
              <a:ahLst/>
              <a:cxnLst/>
              <a:rect l="l" t="t" r="r" b="b"/>
              <a:pathLst>
                <a:path w="252730" h="139700">
                  <a:moveTo>
                    <a:pt x="0" y="0"/>
                  </a:moveTo>
                  <a:lnTo>
                    <a:pt x="252120" y="13966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1A826649-5F1A-F991-980A-0C4BE9F9E6EA}"/>
                </a:ext>
              </a:extLst>
            </p:cNvPr>
            <p:cNvSpPr/>
            <p:nvPr/>
          </p:nvSpPr>
          <p:spPr>
            <a:xfrm>
              <a:off x="1446923" y="3678421"/>
              <a:ext cx="168910" cy="120650"/>
            </a:xfrm>
            <a:custGeom>
              <a:avLst/>
              <a:gdLst/>
              <a:ahLst/>
              <a:cxnLst/>
              <a:rect l="l" t="t" r="r" b="b"/>
              <a:pathLst>
                <a:path w="168909" h="120650">
                  <a:moveTo>
                    <a:pt x="0" y="0"/>
                  </a:moveTo>
                  <a:lnTo>
                    <a:pt x="168465" y="12025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1C54DE18-06A2-42F2-CB4D-8E396A1F4210}"/>
                </a:ext>
              </a:extLst>
            </p:cNvPr>
            <p:cNvSpPr/>
            <p:nvPr/>
          </p:nvSpPr>
          <p:spPr>
            <a:xfrm>
              <a:off x="1417193" y="3707908"/>
              <a:ext cx="214629" cy="673735"/>
            </a:xfrm>
            <a:custGeom>
              <a:avLst/>
              <a:gdLst/>
              <a:ahLst/>
              <a:cxnLst/>
              <a:rect l="l" t="t" r="r" b="b"/>
              <a:pathLst>
                <a:path w="214630" h="673735">
                  <a:moveTo>
                    <a:pt x="0" y="0"/>
                  </a:moveTo>
                  <a:lnTo>
                    <a:pt x="214579" y="67348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E8C4BA76-7C9C-E3CB-E827-C0285A61416F}"/>
                </a:ext>
              </a:extLst>
            </p:cNvPr>
            <p:cNvSpPr/>
            <p:nvPr/>
          </p:nvSpPr>
          <p:spPr>
            <a:xfrm>
              <a:off x="1370178" y="3739384"/>
              <a:ext cx="141605" cy="1066165"/>
            </a:xfrm>
            <a:custGeom>
              <a:avLst/>
              <a:gdLst/>
              <a:ahLst/>
              <a:cxnLst/>
              <a:rect l="l" t="t" r="r" b="b"/>
              <a:pathLst>
                <a:path w="141605" h="1066164">
                  <a:moveTo>
                    <a:pt x="0" y="0"/>
                  </a:moveTo>
                  <a:lnTo>
                    <a:pt x="141452" y="106612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B92166A8-960B-84A3-AEDB-3BAB34A53771}"/>
                </a:ext>
              </a:extLst>
            </p:cNvPr>
            <p:cNvSpPr/>
            <p:nvPr/>
          </p:nvSpPr>
          <p:spPr>
            <a:xfrm>
              <a:off x="1316475" y="3767279"/>
              <a:ext cx="152400" cy="1465580"/>
            </a:xfrm>
            <a:custGeom>
              <a:avLst/>
              <a:gdLst/>
              <a:ahLst/>
              <a:cxnLst/>
              <a:rect l="l" t="t" r="r" b="b"/>
              <a:pathLst>
                <a:path w="152400" h="1465579">
                  <a:moveTo>
                    <a:pt x="0" y="0"/>
                  </a:moveTo>
                  <a:lnTo>
                    <a:pt x="151790" y="1465084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EA465842-FC81-5E84-BF76-9A4594AC0FC7}"/>
                </a:ext>
              </a:extLst>
            </p:cNvPr>
            <p:cNvSpPr/>
            <p:nvPr/>
          </p:nvSpPr>
          <p:spPr>
            <a:xfrm>
              <a:off x="1620006" y="2921548"/>
              <a:ext cx="226695" cy="6350"/>
            </a:xfrm>
            <a:custGeom>
              <a:avLst/>
              <a:gdLst/>
              <a:ahLst/>
              <a:cxnLst/>
              <a:rect l="l" t="t" r="r" b="b"/>
              <a:pathLst>
                <a:path w="226694" h="6350">
                  <a:moveTo>
                    <a:pt x="0" y="0"/>
                  </a:moveTo>
                  <a:lnTo>
                    <a:pt x="226682" y="5803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FFA7B52B-7FEB-093B-0344-CA83CE5568D3}"/>
                </a:ext>
              </a:extLst>
            </p:cNvPr>
            <p:cNvSpPr/>
            <p:nvPr/>
          </p:nvSpPr>
          <p:spPr>
            <a:xfrm>
              <a:off x="1513214" y="4806346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24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31" name="object 27">
            <a:extLst>
              <a:ext uri="{FF2B5EF4-FFF2-40B4-BE49-F238E27FC236}">
                <a16:creationId xmlns:a16="http://schemas.microsoft.com/office/drawing/2014/main" id="{1472494D-6438-61E3-9BB9-3BA920BA5476}"/>
              </a:ext>
            </a:extLst>
          </p:cNvPr>
          <p:cNvSpPr txBox="1"/>
          <p:nvPr/>
        </p:nvSpPr>
        <p:spPr>
          <a:xfrm>
            <a:off x="2783947" y="4337181"/>
            <a:ext cx="355787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344039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32" name="object 28">
            <a:extLst>
              <a:ext uri="{FF2B5EF4-FFF2-40B4-BE49-F238E27FC236}">
                <a16:creationId xmlns:a16="http://schemas.microsoft.com/office/drawing/2014/main" id="{C32F82A6-961C-3882-529B-C130E4DD10CD}"/>
              </a:ext>
            </a:extLst>
          </p:cNvPr>
          <p:cNvGrpSpPr/>
          <p:nvPr/>
        </p:nvGrpSpPr>
        <p:grpSpPr>
          <a:xfrm>
            <a:off x="4305119" y="1767479"/>
            <a:ext cx="1196492" cy="2687170"/>
            <a:chOff x="3184225" y="2168518"/>
            <a:chExt cx="1356024" cy="3045460"/>
          </a:xfrm>
        </p:grpSpPr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69405397-A059-0A2D-D98A-C98F3C906AEC}"/>
                </a:ext>
              </a:extLst>
            </p:cNvPr>
            <p:cNvSpPr/>
            <p:nvPr/>
          </p:nvSpPr>
          <p:spPr>
            <a:xfrm>
              <a:off x="3524884" y="276516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4" h="1015364">
                  <a:moveTo>
                    <a:pt x="507491" y="0"/>
                  </a:moveTo>
                  <a:lnTo>
                    <a:pt x="458617" y="2323"/>
                  </a:lnTo>
                  <a:lnTo>
                    <a:pt x="411057" y="9150"/>
                  </a:lnTo>
                  <a:lnTo>
                    <a:pt x="365024" y="20270"/>
                  </a:lnTo>
                  <a:lnTo>
                    <a:pt x="320731" y="35469"/>
                  </a:lnTo>
                  <a:lnTo>
                    <a:pt x="278390" y="54535"/>
                  </a:lnTo>
                  <a:lnTo>
                    <a:pt x="238214" y="77254"/>
                  </a:lnTo>
                  <a:lnTo>
                    <a:pt x="200416" y="103414"/>
                  </a:lnTo>
                  <a:lnTo>
                    <a:pt x="165208" y="132803"/>
                  </a:lnTo>
                  <a:lnTo>
                    <a:pt x="132803" y="165208"/>
                  </a:lnTo>
                  <a:lnTo>
                    <a:pt x="103414" y="200416"/>
                  </a:lnTo>
                  <a:lnTo>
                    <a:pt x="77254" y="238214"/>
                  </a:lnTo>
                  <a:lnTo>
                    <a:pt x="54535" y="278390"/>
                  </a:lnTo>
                  <a:lnTo>
                    <a:pt x="35469" y="320731"/>
                  </a:lnTo>
                  <a:lnTo>
                    <a:pt x="20270" y="365024"/>
                  </a:lnTo>
                  <a:lnTo>
                    <a:pt x="9150" y="411057"/>
                  </a:lnTo>
                  <a:lnTo>
                    <a:pt x="2323" y="458617"/>
                  </a:lnTo>
                  <a:lnTo>
                    <a:pt x="0" y="507492"/>
                  </a:lnTo>
                  <a:lnTo>
                    <a:pt x="2323" y="556366"/>
                  </a:lnTo>
                  <a:lnTo>
                    <a:pt x="9150" y="603926"/>
                  </a:lnTo>
                  <a:lnTo>
                    <a:pt x="20270" y="649959"/>
                  </a:lnTo>
                  <a:lnTo>
                    <a:pt x="35469" y="694252"/>
                  </a:lnTo>
                  <a:lnTo>
                    <a:pt x="54535" y="736593"/>
                  </a:lnTo>
                  <a:lnTo>
                    <a:pt x="77254" y="776769"/>
                  </a:lnTo>
                  <a:lnTo>
                    <a:pt x="103414" y="814567"/>
                  </a:lnTo>
                  <a:lnTo>
                    <a:pt x="132803" y="849775"/>
                  </a:lnTo>
                  <a:lnTo>
                    <a:pt x="165208" y="882180"/>
                  </a:lnTo>
                  <a:lnTo>
                    <a:pt x="200416" y="911569"/>
                  </a:lnTo>
                  <a:lnTo>
                    <a:pt x="238214" y="937729"/>
                  </a:lnTo>
                  <a:lnTo>
                    <a:pt x="278390" y="960448"/>
                  </a:lnTo>
                  <a:lnTo>
                    <a:pt x="320731" y="979514"/>
                  </a:lnTo>
                  <a:lnTo>
                    <a:pt x="365024" y="994713"/>
                  </a:lnTo>
                  <a:lnTo>
                    <a:pt x="411057" y="1005833"/>
                  </a:lnTo>
                  <a:lnTo>
                    <a:pt x="458617" y="1012660"/>
                  </a:lnTo>
                  <a:lnTo>
                    <a:pt x="507491" y="1014984"/>
                  </a:lnTo>
                  <a:lnTo>
                    <a:pt x="556366" y="1012660"/>
                  </a:lnTo>
                  <a:lnTo>
                    <a:pt x="603926" y="1005833"/>
                  </a:lnTo>
                  <a:lnTo>
                    <a:pt x="649959" y="994713"/>
                  </a:lnTo>
                  <a:lnTo>
                    <a:pt x="694252" y="979514"/>
                  </a:lnTo>
                  <a:lnTo>
                    <a:pt x="736593" y="960448"/>
                  </a:lnTo>
                  <a:lnTo>
                    <a:pt x="776769" y="937729"/>
                  </a:lnTo>
                  <a:lnTo>
                    <a:pt x="814567" y="911569"/>
                  </a:lnTo>
                  <a:lnTo>
                    <a:pt x="849775" y="882180"/>
                  </a:lnTo>
                  <a:lnTo>
                    <a:pt x="882180" y="849775"/>
                  </a:lnTo>
                  <a:lnTo>
                    <a:pt x="911569" y="814567"/>
                  </a:lnTo>
                  <a:lnTo>
                    <a:pt x="937729" y="776769"/>
                  </a:lnTo>
                  <a:lnTo>
                    <a:pt x="960448" y="736593"/>
                  </a:lnTo>
                  <a:lnTo>
                    <a:pt x="979514" y="694252"/>
                  </a:lnTo>
                  <a:lnTo>
                    <a:pt x="994713" y="649959"/>
                  </a:lnTo>
                  <a:lnTo>
                    <a:pt x="1005833" y="603926"/>
                  </a:lnTo>
                  <a:lnTo>
                    <a:pt x="1012660" y="556366"/>
                  </a:lnTo>
                  <a:lnTo>
                    <a:pt x="1014983" y="507492"/>
                  </a:lnTo>
                  <a:lnTo>
                    <a:pt x="1012660" y="458617"/>
                  </a:lnTo>
                  <a:lnTo>
                    <a:pt x="1005833" y="411057"/>
                  </a:lnTo>
                  <a:lnTo>
                    <a:pt x="994713" y="365024"/>
                  </a:lnTo>
                  <a:lnTo>
                    <a:pt x="979514" y="320731"/>
                  </a:lnTo>
                  <a:lnTo>
                    <a:pt x="960448" y="278390"/>
                  </a:lnTo>
                  <a:lnTo>
                    <a:pt x="937729" y="238214"/>
                  </a:lnTo>
                  <a:lnTo>
                    <a:pt x="911569" y="200416"/>
                  </a:lnTo>
                  <a:lnTo>
                    <a:pt x="882180" y="165208"/>
                  </a:lnTo>
                  <a:lnTo>
                    <a:pt x="849775" y="132803"/>
                  </a:lnTo>
                  <a:lnTo>
                    <a:pt x="814567" y="103414"/>
                  </a:lnTo>
                  <a:lnTo>
                    <a:pt x="776769" y="77254"/>
                  </a:lnTo>
                  <a:lnTo>
                    <a:pt x="736593" y="54535"/>
                  </a:lnTo>
                  <a:lnTo>
                    <a:pt x="694252" y="35469"/>
                  </a:lnTo>
                  <a:lnTo>
                    <a:pt x="649959" y="20270"/>
                  </a:lnTo>
                  <a:lnTo>
                    <a:pt x="603926" y="9150"/>
                  </a:lnTo>
                  <a:lnTo>
                    <a:pt x="556366" y="2323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00687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EE8E125D-CAC7-2F4B-31CE-C046D8C8B271}"/>
                </a:ext>
              </a:extLst>
            </p:cNvPr>
            <p:cNvSpPr/>
            <p:nvPr/>
          </p:nvSpPr>
          <p:spPr>
            <a:xfrm>
              <a:off x="3524884" y="276516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4" h="1015364">
                  <a:moveTo>
                    <a:pt x="507491" y="1014984"/>
                  </a:moveTo>
                  <a:lnTo>
                    <a:pt x="458617" y="1012660"/>
                  </a:lnTo>
                  <a:lnTo>
                    <a:pt x="411057" y="1005833"/>
                  </a:lnTo>
                  <a:lnTo>
                    <a:pt x="365024" y="994713"/>
                  </a:lnTo>
                  <a:lnTo>
                    <a:pt x="320731" y="979514"/>
                  </a:lnTo>
                  <a:lnTo>
                    <a:pt x="278390" y="960448"/>
                  </a:lnTo>
                  <a:lnTo>
                    <a:pt x="238214" y="937729"/>
                  </a:lnTo>
                  <a:lnTo>
                    <a:pt x="200416" y="911569"/>
                  </a:lnTo>
                  <a:lnTo>
                    <a:pt x="165208" y="882180"/>
                  </a:lnTo>
                  <a:lnTo>
                    <a:pt x="132803" y="849775"/>
                  </a:lnTo>
                  <a:lnTo>
                    <a:pt x="103414" y="814567"/>
                  </a:lnTo>
                  <a:lnTo>
                    <a:pt x="77254" y="776769"/>
                  </a:lnTo>
                  <a:lnTo>
                    <a:pt x="54535" y="736593"/>
                  </a:lnTo>
                  <a:lnTo>
                    <a:pt x="35469" y="694252"/>
                  </a:lnTo>
                  <a:lnTo>
                    <a:pt x="20270" y="649959"/>
                  </a:lnTo>
                  <a:lnTo>
                    <a:pt x="9150" y="603926"/>
                  </a:lnTo>
                  <a:lnTo>
                    <a:pt x="2323" y="556366"/>
                  </a:lnTo>
                  <a:lnTo>
                    <a:pt x="0" y="507492"/>
                  </a:lnTo>
                  <a:lnTo>
                    <a:pt x="2323" y="458617"/>
                  </a:lnTo>
                  <a:lnTo>
                    <a:pt x="9150" y="411057"/>
                  </a:lnTo>
                  <a:lnTo>
                    <a:pt x="20270" y="365024"/>
                  </a:lnTo>
                  <a:lnTo>
                    <a:pt x="35469" y="320731"/>
                  </a:lnTo>
                  <a:lnTo>
                    <a:pt x="54535" y="278390"/>
                  </a:lnTo>
                  <a:lnTo>
                    <a:pt x="77254" y="238214"/>
                  </a:lnTo>
                  <a:lnTo>
                    <a:pt x="103414" y="200416"/>
                  </a:lnTo>
                  <a:lnTo>
                    <a:pt x="132803" y="165208"/>
                  </a:lnTo>
                  <a:lnTo>
                    <a:pt x="165208" y="132803"/>
                  </a:lnTo>
                  <a:lnTo>
                    <a:pt x="200416" y="103414"/>
                  </a:lnTo>
                  <a:lnTo>
                    <a:pt x="238214" y="77254"/>
                  </a:lnTo>
                  <a:lnTo>
                    <a:pt x="278390" y="54535"/>
                  </a:lnTo>
                  <a:lnTo>
                    <a:pt x="320731" y="35469"/>
                  </a:lnTo>
                  <a:lnTo>
                    <a:pt x="365024" y="20270"/>
                  </a:lnTo>
                  <a:lnTo>
                    <a:pt x="411057" y="9150"/>
                  </a:lnTo>
                  <a:lnTo>
                    <a:pt x="458617" y="2323"/>
                  </a:lnTo>
                  <a:lnTo>
                    <a:pt x="507491" y="0"/>
                  </a:lnTo>
                  <a:lnTo>
                    <a:pt x="556366" y="2323"/>
                  </a:lnTo>
                  <a:lnTo>
                    <a:pt x="603926" y="9150"/>
                  </a:lnTo>
                  <a:lnTo>
                    <a:pt x="649959" y="20270"/>
                  </a:lnTo>
                  <a:lnTo>
                    <a:pt x="694252" y="35469"/>
                  </a:lnTo>
                  <a:lnTo>
                    <a:pt x="736593" y="54535"/>
                  </a:lnTo>
                  <a:lnTo>
                    <a:pt x="776769" y="77254"/>
                  </a:lnTo>
                  <a:lnTo>
                    <a:pt x="814567" y="103414"/>
                  </a:lnTo>
                  <a:lnTo>
                    <a:pt x="849775" y="132803"/>
                  </a:lnTo>
                  <a:lnTo>
                    <a:pt x="882180" y="165208"/>
                  </a:lnTo>
                  <a:lnTo>
                    <a:pt x="911569" y="200416"/>
                  </a:lnTo>
                  <a:lnTo>
                    <a:pt x="937729" y="238214"/>
                  </a:lnTo>
                  <a:lnTo>
                    <a:pt x="960448" y="278390"/>
                  </a:lnTo>
                  <a:lnTo>
                    <a:pt x="979514" y="320731"/>
                  </a:lnTo>
                  <a:lnTo>
                    <a:pt x="994713" y="365024"/>
                  </a:lnTo>
                  <a:lnTo>
                    <a:pt x="1005833" y="411057"/>
                  </a:lnTo>
                  <a:lnTo>
                    <a:pt x="1012660" y="458617"/>
                  </a:lnTo>
                  <a:lnTo>
                    <a:pt x="1014983" y="507492"/>
                  </a:lnTo>
                  <a:lnTo>
                    <a:pt x="1012660" y="556366"/>
                  </a:lnTo>
                  <a:lnTo>
                    <a:pt x="1005833" y="603926"/>
                  </a:lnTo>
                  <a:lnTo>
                    <a:pt x="994713" y="649959"/>
                  </a:lnTo>
                  <a:lnTo>
                    <a:pt x="979514" y="694252"/>
                  </a:lnTo>
                  <a:lnTo>
                    <a:pt x="960448" y="736593"/>
                  </a:lnTo>
                  <a:lnTo>
                    <a:pt x="937729" y="776769"/>
                  </a:lnTo>
                  <a:lnTo>
                    <a:pt x="911569" y="814567"/>
                  </a:lnTo>
                  <a:lnTo>
                    <a:pt x="882180" y="849775"/>
                  </a:lnTo>
                  <a:lnTo>
                    <a:pt x="849775" y="882180"/>
                  </a:lnTo>
                  <a:lnTo>
                    <a:pt x="814567" y="911569"/>
                  </a:lnTo>
                  <a:lnTo>
                    <a:pt x="776769" y="937729"/>
                  </a:lnTo>
                  <a:lnTo>
                    <a:pt x="736593" y="960448"/>
                  </a:lnTo>
                  <a:lnTo>
                    <a:pt x="694252" y="979514"/>
                  </a:lnTo>
                  <a:lnTo>
                    <a:pt x="649959" y="994713"/>
                  </a:lnTo>
                  <a:lnTo>
                    <a:pt x="603926" y="1005833"/>
                  </a:lnTo>
                  <a:lnTo>
                    <a:pt x="556366" y="1012660"/>
                  </a:lnTo>
                  <a:lnTo>
                    <a:pt x="507491" y="1014984"/>
                  </a:lnTo>
                  <a:close/>
                </a:path>
              </a:pathLst>
            </a:custGeom>
            <a:ln w="12700">
              <a:solidFill>
                <a:srgbClr val="00687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2410DED9-2642-B014-AE3A-373C1F177070}"/>
                </a:ext>
              </a:extLst>
            </p:cNvPr>
            <p:cNvSpPr/>
            <p:nvPr/>
          </p:nvSpPr>
          <p:spPr>
            <a:xfrm>
              <a:off x="3421352" y="2168518"/>
              <a:ext cx="268604" cy="523875"/>
            </a:xfrm>
            <a:custGeom>
              <a:avLst/>
              <a:gdLst/>
              <a:ahLst/>
              <a:cxnLst/>
              <a:rect l="l" t="t" r="r" b="b"/>
              <a:pathLst>
                <a:path w="268604" h="523875">
                  <a:moveTo>
                    <a:pt x="268262" y="523493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7E7F9D2D-D1B7-996C-F57E-5AE42286764B}"/>
                </a:ext>
              </a:extLst>
            </p:cNvPr>
            <p:cNvSpPr/>
            <p:nvPr/>
          </p:nvSpPr>
          <p:spPr>
            <a:xfrm>
              <a:off x="3404068" y="2532522"/>
              <a:ext cx="268605" cy="201295"/>
            </a:xfrm>
            <a:custGeom>
              <a:avLst/>
              <a:gdLst/>
              <a:ahLst/>
              <a:cxnLst/>
              <a:rect l="l" t="t" r="r" b="b"/>
              <a:pathLst>
                <a:path w="268604" h="201294">
                  <a:moveTo>
                    <a:pt x="268262" y="201167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73B979BD-078E-F1D8-BDA5-17AFD5B473B7}"/>
                </a:ext>
              </a:extLst>
            </p:cNvPr>
            <p:cNvSpPr/>
            <p:nvPr/>
          </p:nvSpPr>
          <p:spPr>
            <a:xfrm>
              <a:off x="3403338" y="2767822"/>
              <a:ext cx="252729" cy="139700"/>
            </a:xfrm>
            <a:custGeom>
              <a:avLst/>
              <a:gdLst/>
              <a:ahLst/>
              <a:cxnLst/>
              <a:rect l="l" t="t" r="r" b="b"/>
              <a:pathLst>
                <a:path w="252729" h="139700">
                  <a:moveTo>
                    <a:pt x="252120" y="0"/>
                  </a:moveTo>
                  <a:lnTo>
                    <a:pt x="0" y="13966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6C423970-A7ED-9037-7BD9-A1565D4958F3}"/>
                </a:ext>
              </a:extLst>
            </p:cNvPr>
            <p:cNvSpPr/>
            <p:nvPr/>
          </p:nvSpPr>
          <p:spPr>
            <a:xfrm>
              <a:off x="3410000" y="3665721"/>
              <a:ext cx="168910" cy="120650"/>
            </a:xfrm>
            <a:custGeom>
              <a:avLst/>
              <a:gdLst/>
              <a:ahLst/>
              <a:cxnLst/>
              <a:rect l="l" t="t" r="r" b="b"/>
              <a:pathLst>
                <a:path w="168910" h="120650">
                  <a:moveTo>
                    <a:pt x="168465" y="0"/>
                  </a:moveTo>
                  <a:lnTo>
                    <a:pt x="0" y="12025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E2C44137-82D3-9372-F503-24025639603A}"/>
                </a:ext>
              </a:extLst>
            </p:cNvPr>
            <p:cNvSpPr/>
            <p:nvPr/>
          </p:nvSpPr>
          <p:spPr>
            <a:xfrm>
              <a:off x="3393617" y="3695208"/>
              <a:ext cx="214629" cy="673735"/>
            </a:xfrm>
            <a:custGeom>
              <a:avLst/>
              <a:gdLst/>
              <a:ahLst/>
              <a:cxnLst/>
              <a:rect l="l" t="t" r="r" b="b"/>
              <a:pathLst>
                <a:path w="214629" h="673735">
                  <a:moveTo>
                    <a:pt x="214579" y="0"/>
                  </a:moveTo>
                  <a:lnTo>
                    <a:pt x="0" y="67348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01366D4-BFF4-86E9-2428-1EE472FA75F5}"/>
                </a:ext>
              </a:extLst>
            </p:cNvPr>
            <p:cNvSpPr/>
            <p:nvPr/>
          </p:nvSpPr>
          <p:spPr>
            <a:xfrm>
              <a:off x="3184235" y="290669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2287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F023038E-D939-243B-FC5E-94979DA57772}"/>
                </a:ext>
              </a:extLst>
            </p:cNvPr>
            <p:cNvSpPr/>
            <p:nvPr/>
          </p:nvSpPr>
          <p:spPr>
            <a:xfrm>
              <a:off x="3184230" y="3784795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>
                  <a:moveTo>
                    <a:pt x="2268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6744A314-25F4-44FC-AFF7-4AB542C33EAC}"/>
                </a:ext>
              </a:extLst>
            </p:cNvPr>
            <p:cNvSpPr/>
            <p:nvPr/>
          </p:nvSpPr>
          <p:spPr>
            <a:xfrm>
              <a:off x="3184235" y="437061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2160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57774392-7601-8024-3881-6EE203F46F09}"/>
                </a:ext>
              </a:extLst>
            </p:cNvPr>
            <p:cNvSpPr/>
            <p:nvPr/>
          </p:nvSpPr>
          <p:spPr>
            <a:xfrm>
              <a:off x="3684904" y="3094354"/>
              <a:ext cx="695325" cy="356870"/>
            </a:xfrm>
            <a:custGeom>
              <a:avLst/>
              <a:gdLst/>
              <a:ahLst/>
              <a:cxnLst/>
              <a:rect l="l" t="t" r="r" b="b"/>
              <a:pathLst>
                <a:path w="695325" h="356870">
                  <a:moveTo>
                    <a:pt x="694944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694944" y="356615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00687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EB791CCF-F60E-1230-4C01-F3C54BA6C4A1}"/>
                </a:ext>
              </a:extLst>
            </p:cNvPr>
            <p:cNvSpPr/>
            <p:nvPr/>
          </p:nvSpPr>
          <p:spPr>
            <a:xfrm>
              <a:off x="3184225" y="4793646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32324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3D4F2595-F158-6DC5-4622-0069B156E8C4}"/>
                </a:ext>
              </a:extLst>
            </p:cNvPr>
            <p:cNvSpPr/>
            <p:nvPr/>
          </p:nvSpPr>
          <p:spPr>
            <a:xfrm>
              <a:off x="3184231" y="5213978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654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id="{1CEB95A4-89C4-AECA-D5DD-A5992BEACC43}"/>
              </a:ext>
            </a:extLst>
          </p:cNvPr>
          <p:cNvSpPr txBox="1"/>
          <p:nvPr/>
        </p:nvSpPr>
        <p:spPr>
          <a:xfrm>
            <a:off x="4838469" y="2549144"/>
            <a:ext cx="430306" cy="3101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7845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3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971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atient  </a:t>
            </a:r>
            <a:r>
              <a:rPr kumimoji="0" sz="971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Factors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47" name="object 43">
            <a:extLst>
              <a:ext uri="{FF2B5EF4-FFF2-40B4-BE49-F238E27FC236}">
                <a16:creationId xmlns:a16="http://schemas.microsoft.com/office/drawing/2014/main" id="{6027D66E-B051-69F5-6480-A840740AB2F0}"/>
              </a:ext>
            </a:extLst>
          </p:cNvPr>
          <p:cNvGrpSpPr/>
          <p:nvPr/>
        </p:nvGrpSpPr>
        <p:grpSpPr>
          <a:xfrm>
            <a:off x="4552562" y="1362226"/>
            <a:ext cx="1368272" cy="3098203"/>
            <a:chOff x="3464659" y="1709232"/>
            <a:chExt cx="1550708" cy="3511297"/>
          </a:xfrm>
        </p:grpSpPr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63E5600C-20FF-F721-65A7-FB3AA6DF94D6}"/>
                </a:ext>
              </a:extLst>
            </p:cNvPr>
            <p:cNvSpPr/>
            <p:nvPr/>
          </p:nvSpPr>
          <p:spPr>
            <a:xfrm>
              <a:off x="4460670" y="1709232"/>
              <a:ext cx="257809" cy="961390"/>
            </a:xfrm>
            <a:custGeom>
              <a:avLst/>
              <a:gdLst/>
              <a:ahLst/>
              <a:cxnLst/>
              <a:rect l="l" t="t" r="r" b="b"/>
              <a:pathLst>
                <a:path w="257810" h="961389">
                  <a:moveTo>
                    <a:pt x="0" y="961250"/>
                  </a:moveTo>
                  <a:lnTo>
                    <a:pt x="257251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312705C2-00EA-6206-CBF1-F4CB3C9DBCF6}"/>
                </a:ext>
              </a:extLst>
            </p:cNvPr>
            <p:cNvSpPr/>
            <p:nvPr/>
          </p:nvSpPr>
          <p:spPr>
            <a:xfrm>
              <a:off x="4522812" y="2302854"/>
              <a:ext cx="220345" cy="414020"/>
            </a:xfrm>
            <a:custGeom>
              <a:avLst/>
              <a:gdLst/>
              <a:ahLst/>
              <a:cxnLst/>
              <a:rect l="l" t="t" r="r" b="b"/>
              <a:pathLst>
                <a:path w="220345" h="414019">
                  <a:moveTo>
                    <a:pt x="0" y="413499"/>
                  </a:moveTo>
                  <a:lnTo>
                    <a:pt x="219964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AAD79BA1-F6E5-979B-4946-0F66F7C544BE}"/>
                </a:ext>
              </a:extLst>
            </p:cNvPr>
            <p:cNvSpPr/>
            <p:nvPr/>
          </p:nvSpPr>
          <p:spPr>
            <a:xfrm>
              <a:off x="4547701" y="2545154"/>
              <a:ext cx="247015" cy="189865"/>
            </a:xfrm>
            <a:custGeom>
              <a:avLst/>
              <a:gdLst/>
              <a:ahLst/>
              <a:cxnLst/>
              <a:rect l="l" t="t" r="r" b="b"/>
              <a:pathLst>
                <a:path w="247014" h="189864">
                  <a:moveTo>
                    <a:pt x="0" y="189572"/>
                  </a:moveTo>
                  <a:lnTo>
                    <a:pt x="24690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25EAC60B-1B04-F485-2A3A-6085E7C62BBC}"/>
                </a:ext>
              </a:extLst>
            </p:cNvPr>
            <p:cNvSpPr/>
            <p:nvPr/>
          </p:nvSpPr>
          <p:spPr>
            <a:xfrm>
              <a:off x="4560042" y="2765102"/>
              <a:ext cx="252729" cy="139700"/>
            </a:xfrm>
            <a:custGeom>
              <a:avLst/>
              <a:gdLst/>
              <a:ahLst/>
              <a:cxnLst/>
              <a:rect l="l" t="t" r="r" b="b"/>
              <a:pathLst>
                <a:path w="252729" h="139700">
                  <a:moveTo>
                    <a:pt x="0" y="0"/>
                  </a:moveTo>
                  <a:lnTo>
                    <a:pt x="252120" y="13966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79DD90DA-E237-875F-7759-1DE168841B1C}"/>
                </a:ext>
              </a:extLst>
            </p:cNvPr>
            <p:cNvSpPr/>
            <p:nvPr/>
          </p:nvSpPr>
          <p:spPr>
            <a:xfrm>
              <a:off x="4615102" y="3666454"/>
              <a:ext cx="168910" cy="120650"/>
            </a:xfrm>
            <a:custGeom>
              <a:avLst/>
              <a:gdLst/>
              <a:ahLst/>
              <a:cxnLst/>
              <a:rect l="l" t="t" r="r" b="b"/>
              <a:pathLst>
                <a:path w="168910" h="120650">
                  <a:moveTo>
                    <a:pt x="0" y="0"/>
                  </a:moveTo>
                  <a:lnTo>
                    <a:pt x="168465" y="12025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AB01DE4A-4E10-4E06-A3E0-EB95A956F31A}"/>
                </a:ext>
              </a:extLst>
            </p:cNvPr>
            <p:cNvSpPr/>
            <p:nvPr/>
          </p:nvSpPr>
          <p:spPr>
            <a:xfrm>
              <a:off x="4585371" y="3695941"/>
              <a:ext cx="214629" cy="673735"/>
            </a:xfrm>
            <a:custGeom>
              <a:avLst/>
              <a:gdLst/>
              <a:ahLst/>
              <a:cxnLst/>
              <a:rect l="l" t="t" r="r" b="b"/>
              <a:pathLst>
                <a:path w="214629" h="673735">
                  <a:moveTo>
                    <a:pt x="0" y="0"/>
                  </a:moveTo>
                  <a:lnTo>
                    <a:pt x="214579" y="67348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44D45BB2-5FFE-2D00-1EBA-5B2260FABC11}"/>
                </a:ext>
              </a:extLst>
            </p:cNvPr>
            <p:cNvSpPr/>
            <p:nvPr/>
          </p:nvSpPr>
          <p:spPr>
            <a:xfrm>
              <a:off x="4538356" y="3727417"/>
              <a:ext cx="141605" cy="1066165"/>
            </a:xfrm>
            <a:custGeom>
              <a:avLst/>
              <a:gdLst/>
              <a:ahLst/>
              <a:cxnLst/>
              <a:rect l="l" t="t" r="r" b="b"/>
              <a:pathLst>
                <a:path w="141604" h="1066164">
                  <a:moveTo>
                    <a:pt x="0" y="0"/>
                  </a:moveTo>
                  <a:lnTo>
                    <a:pt x="141452" y="106612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4B9D6B7E-5389-4C58-E99A-132515099098}"/>
                </a:ext>
              </a:extLst>
            </p:cNvPr>
            <p:cNvSpPr/>
            <p:nvPr/>
          </p:nvSpPr>
          <p:spPr>
            <a:xfrm>
              <a:off x="4463624" y="3773999"/>
              <a:ext cx="173355" cy="1446530"/>
            </a:xfrm>
            <a:custGeom>
              <a:avLst/>
              <a:gdLst/>
              <a:ahLst/>
              <a:cxnLst/>
              <a:rect l="l" t="t" r="r" b="b"/>
              <a:pathLst>
                <a:path w="173354" h="1446529">
                  <a:moveTo>
                    <a:pt x="0" y="0"/>
                  </a:moveTo>
                  <a:lnTo>
                    <a:pt x="172859" y="1446314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EBBD3B60-C84A-B8A9-6D21-50A6EE04F2C3}"/>
                </a:ext>
              </a:extLst>
            </p:cNvPr>
            <p:cNvSpPr/>
            <p:nvPr/>
          </p:nvSpPr>
          <p:spPr>
            <a:xfrm>
              <a:off x="4742952" y="2305833"/>
              <a:ext cx="272415" cy="3175"/>
            </a:xfrm>
            <a:custGeom>
              <a:avLst/>
              <a:gdLst/>
              <a:ahLst/>
              <a:cxnLst/>
              <a:rect l="l" t="t" r="r" b="b"/>
              <a:pathLst>
                <a:path w="272414" h="3175">
                  <a:moveTo>
                    <a:pt x="0" y="2895"/>
                  </a:moveTo>
                  <a:lnTo>
                    <a:pt x="272059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6E9078F9-A0F1-CC06-143F-0469204516E7}"/>
                </a:ext>
              </a:extLst>
            </p:cNvPr>
            <p:cNvSpPr/>
            <p:nvPr/>
          </p:nvSpPr>
          <p:spPr>
            <a:xfrm>
              <a:off x="4787254" y="2546470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227825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664C7194-A32D-D9FB-D754-20C91E7FD27E}"/>
                </a:ext>
              </a:extLst>
            </p:cNvPr>
            <p:cNvSpPr/>
            <p:nvPr/>
          </p:nvSpPr>
          <p:spPr>
            <a:xfrm>
              <a:off x="4804289" y="2904351"/>
              <a:ext cx="210820" cy="2540"/>
            </a:xfrm>
            <a:custGeom>
              <a:avLst/>
              <a:gdLst/>
              <a:ahLst/>
              <a:cxnLst/>
              <a:rect l="l" t="t" r="r" b="b"/>
              <a:pathLst>
                <a:path w="210820" h="2539">
                  <a:moveTo>
                    <a:pt x="0" y="0"/>
                  </a:moveTo>
                  <a:lnTo>
                    <a:pt x="210718" y="2336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943D692F-3D0D-BA74-61F3-703C260A8621}"/>
                </a:ext>
              </a:extLst>
            </p:cNvPr>
            <p:cNvSpPr/>
            <p:nvPr/>
          </p:nvSpPr>
          <p:spPr>
            <a:xfrm>
              <a:off x="4793305" y="4371350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330A3453-3273-07D3-EB57-3FB1B689D657}"/>
                </a:ext>
              </a:extLst>
            </p:cNvPr>
            <p:cNvSpPr/>
            <p:nvPr/>
          </p:nvSpPr>
          <p:spPr>
            <a:xfrm>
              <a:off x="4631687" y="5214712"/>
              <a:ext cx="377825" cy="0"/>
            </a:xfrm>
            <a:custGeom>
              <a:avLst/>
              <a:gdLst/>
              <a:ahLst/>
              <a:cxnLst/>
              <a:rect l="l" t="t" r="r" b="b"/>
              <a:pathLst>
                <a:path w="377825">
                  <a:moveTo>
                    <a:pt x="0" y="0"/>
                  </a:moveTo>
                  <a:lnTo>
                    <a:pt x="37764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6EA526BE-4939-72AE-CDE2-A3C91A877B6A}"/>
                </a:ext>
              </a:extLst>
            </p:cNvPr>
            <p:cNvSpPr/>
            <p:nvPr/>
          </p:nvSpPr>
          <p:spPr>
            <a:xfrm>
              <a:off x="3546909" y="3822067"/>
              <a:ext cx="186055" cy="1391920"/>
            </a:xfrm>
            <a:custGeom>
              <a:avLst/>
              <a:gdLst/>
              <a:ahLst/>
              <a:cxnLst/>
              <a:rect l="l" t="t" r="r" b="b"/>
              <a:pathLst>
                <a:path w="186054" h="1391920">
                  <a:moveTo>
                    <a:pt x="0" y="1391805"/>
                  </a:moveTo>
                  <a:lnTo>
                    <a:pt x="18547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060DCBD9-929F-BA83-7CB6-2379FE366593}"/>
                </a:ext>
              </a:extLst>
            </p:cNvPr>
            <p:cNvSpPr/>
            <p:nvPr/>
          </p:nvSpPr>
          <p:spPr>
            <a:xfrm>
              <a:off x="3503340" y="3748068"/>
              <a:ext cx="158115" cy="1049020"/>
            </a:xfrm>
            <a:custGeom>
              <a:avLst/>
              <a:gdLst/>
              <a:ahLst/>
              <a:cxnLst/>
              <a:rect l="l" t="t" r="r" b="b"/>
              <a:pathLst>
                <a:path w="158114" h="1049020">
                  <a:moveTo>
                    <a:pt x="0" y="1048753"/>
                  </a:moveTo>
                  <a:lnTo>
                    <a:pt x="157632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E3591C0D-BCC0-93EA-7ACB-3FFE9C61F21B}"/>
                </a:ext>
              </a:extLst>
            </p:cNvPr>
            <p:cNvSpPr/>
            <p:nvPr/>
          </p:nvSpPr>
          <p:spPr>
            <a:xfrm>
              <a:off x="3464659" y="1723046"/>
              <a:ext cx="246379" cy="944243"/>
            </a:xfrm>
            <a:custGeom>
              <a:avLst/>
              <a:gdLst/>
              <a:ahLst/>
              <a:cxnLst/>
              <a:rect l="l" t="t" r="r" b="b"/>
              <a:pathLst>
                <a:path w="246379" h="944244">
                  <a:moveTo>
                    <a:pt x="0" y="0"/>
                  </a:moveTo>
                  <a:lnTo>
                    <a:pt x="245986" y="943622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13D88D63-CDBE-2C45-D190-725779F78117}"/>
                </a:ext>
              </a:extLst>
            </p:cNvPr>
            <p:cNvSpPr/>
            <p:nvPr/>
          </p:nvSpPr>
          <p:spPr>
            <a:xfrm>
              <a:off x="4489842" y="1937800"/>
              <a:ext cx="331470" cy="755015"/>
            </a:xfrm>
            <a:custGeom>
              <a:avLst/>
              <a:gdLst/>
              <a:ahLst/>
              <a:cxnLst/>
              <a:rect l="l" t="t" r="r" b="b"/>
              <a:pathLst>
                <a:path w="331470" h="755014">
                  <a:moveTo>
                    <a:pt x="0" y="754557"/>
                  </a:moveTo>
                  <a:lnTo>
                    <a:pt x="33105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14ED45BC-7A0F-167A-B716-A54993D29072}"/>
                </a:ext>
              </a:extLst>
            </p:cNvPr>
            <p:cNvSpPr/>
            <p:nvPr/>
          </p:nvSpPr>
          <p:spPr>
            <a:xfrm>
              <a:off x="4815238" y="1941600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84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66" name="object 62">
            <a:extLst>
              <a:ext uri="{FF2B5EF4-FFF2-40B4-BE49-F238E27FC236}">
                <a16:creationId xmlns:a16="http://schemas.microsoft.com/office/drawing/2014/main" id="{D0BD22DB-6AE0-01E0-09CD-DCA01325DB7B}"/>
              </a:ext>
            </a:extLst>
          </p:cNvPr>
          <p:cNvSpPr txBox="1"/>
          <p:nvPr/>
        </p:nvSpPr>
        <p:spPr>
          <a:xfrm>
            <a:off x="6222513" y="1212674"/>
            <a:ext cx="742950" cy="3982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Hand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Function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31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Mobility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7" name="object 63">
            <a:extLst>
              <a:ext uri="{FF2B5EF4-FFF2-40B4-BE49-F238E27FC236}">
                <a16:creationId xmlns:a16="http://schemas.microsoft.com/office/drawing/2014/main" id="{0A31CA8E-B976-7CAF-287B-9049CA4B05D9}"/>
              </a:ext>
            </a:extLst>
          </p:cNvPr>
          <p:cNvSpPr txBox="1"/>
          <p:nvPr/>
        </p:nvSpPr>
        <p:spPr>
          <a:xfrm>
            <a:off x="7260916" y="1235665"/>
            <a:ext cx="271743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990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8" name="object 64">
            <a:extLst>
              <a:ext uri="{FF2B5EF4-FFF2-40B4-BE49-F238E27FC236}">
                <a16:creationId xmlns:a16="http://schemas.microsoft.com/office/drawing/2014/main" id="{66ADD890-ED42-C4B7-BDD5-5C2A420E6633}"/>
              </a:ext>
            </a:extLst>
          </p:cNvPr>
          <p:cNvSpPr txBox="1"/>
          <p:nvPr/>
        </p:nvSpPr>
        <p:spPr>
          <a:xfrm>
            <a:off x="8617913" y="1231509"/>
            <a:ext cx="28967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921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9" name="object 65">
            <a:extLst>
              <a:ext uri="{FF2B5EF4-FFF2-40B4-BE49-F238E27FC236}">
                <a16:creationId xmlns:a16="http://schemas.microsoft.com/office/drawing/2014/main" id="{93D214AF-D3E5-71C0-D83A-7261126B559E}"/>
              </a:ext>
            </a:extLst>
          </p:cNvPr>
          <p:cNvSpPr txBox="1"/>
          <p:nvPr/>
        </p:nvSpPr>
        <p:spPr>
          <a:xfrm>
            <a:off x="6296248" y="1736998"/>
            <a:ext cx="595032" cy="38539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Gender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UTI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History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0" name="object 66">
            <a:extLst>
              <a:ext uri="{FF2B5EF4-FFF2-40B4-BE49-F238E27FC236}">
                <a16:creationId xmlns:a16="http://schemas.microsoft.com/office/drawing/2014/main" id="{EA3FAA32-F8CA-7EB3-11B5-D3407404C615}"/>
              </a:ext>
            </a:extLst>
          </p:cNvPr>
          <p:cNvSpPr txBox="1"/>
          <p:nvPr/>
        </p:nvSpPr>
        <p:spPr>
          <a:xfrm>
            <a:off x="6191979" y="2316366"/>
            <a:ext cx="80402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-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Immune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System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object 67">
            <a:extLst>
              <a:ext uri="{FF2B5EF4-FFF2-40B4-BE49-F238E27FC236}">
                <a16:creationId xmlns:a16="http://schemas.microsoft.com/office/drawing/2014/main" id="{D9CD4C1C-B3F9-AFAB-9578-9F90DEC65ED2}"/>
              </a:ext>
            </a:extLst>
          </p:cNvPr>
          <p:cNvSpPr txBox="1"/>
          <p:nvPr/>
        </p:nvSpPr>
        <p:spPr>
          <a:xfrm>
            <a:off x="6169231" y="3077357"/>
            <a:ext cx="849406" cy="2828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36719" marR="4483" lvl="0" indent="-126073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Setting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Hospital/  Community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2" name="object 68">
            <a:extLst>
              <a:ext uri="{FF2B5EF4-FFF2-40B4-BE49-F238E27FC236}">
                <a16:creationId xmlns:a16="http://schemas.microsoft.com/office/drawing/2014/main" id="{DE1FA7D7-76B4-A3BA-C3A3-018941AABD84}"/>
              </a:ext>
            </a:extLst>
          </p:cNvPr>
          <p:cNvSpPr txBox="1"/>
          <p:nvPr/>
        </p:nvSpPr>
        <p:spPr>
          <a:xfrm>
            <a:off x="5704148" y="3060733"/>
            <a:ext cx="22299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242" algn="l"/>
              </a:tabLst>
              <a:defRPr/>
            </a:pPr>
            <a:r>
              <a:rPr kumimoji="0" sz="882" b="0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3" name="object 69">
            <a:extLst>
              <a:ext uri="{FF2B5EF4-FFF2-40B4-BE49-F238E27FC236}">
                <a16:creationId xmlns:a16="http://schemas.microsoft.com/office/drawing/2014/main" id="{86D466B0-A0ED-9BCA-5F52-CABB77C2DA6B}"/>
              </a:ext>
            </a:extLst>
          </p:cNvPr>
          <p:cNvSpPr txBox="1"/>
          <p:nvPr/>
        </p:nvSpPr>
        <p:spPr>
          <a:xfrm>
            <a:off x="7260917" y="3048265"/>
            <a:ext cx="22299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242" algn="l"/>
              </a:tabLst>
              <a:defRPr/>
            </a:pPr>
            <a:r>
              <a:rPr kumimoji="0" sz="882" b="0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4" name="object 70">
            <a:extLst>
              <a:ext uri="{FF2B5EF4-FFF2-40B4-BE49-F238E27FC236}">
                <a16:creationId xmlns:a16="http://schemas.microsoft.com/office/drawing/2014/main" id="{EF6499D5-B01A-B450-9771-A53C16AD6A55}"/>
              </a:ext>
            </a:extLst>
          </p:cNvPr>
          <p:cNvSpPr txBox="1"/>
          <p:nvPr/>
        </p:nvSpPr>
        <p:spPr>
          <a:xfrm>
            <a:off x="6337319" y="3498361"/>
            <a:ext cx="513229" cy="2828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14008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Access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 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Catheters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5" name="object 71">
            <a:extLst>
              <a:ext uri="{FF2B5EF4-FFF2-40B4-BE49-F238E27FC236}">
                <a16:creationId xmlns:a16="http://schemas.microsoft.com/office/drawing/2014/main" id="{F8F9D80E-664E-D3CC-DA07-B7FBA5FDD785}"/>
              </a:ext>
            </a:extLst>
          </p:cNvPr>
          <p:cNvSpPr txBox="1"/>
          <p:nvPr/>
        </p:nvSpPr>
        <p:spPr>
          <a:xfrm>
            <a:off x="6234898" y="3939537"/>
            <a:ext cx="718296" cy="2828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0732" marR="4483" lvl="0" indent="-9526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Independence  </a:t>
            </a: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with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Self-care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6" name="object 72">
            <a:extLst>
              <a:ext uri="{FF2B5EF4-FFF2-40B4-BE49-F238E27FC236}">
                <a16:creationId xmlns:a16="http://schemas.microsoft.com/office/drawing/2014/main" id="{23DBE554-C7B0-9152-A986-7580F791B6A4}"/>
              </a:ext>
            </a:extLst>
          </p:cNvPr>
          <p:cNvSpPr txBox="1"/>
          <p:nvPr/>
        </p:nvSpPr>
        <p:spPr>
          <a:xfrm>
            <a:off x="5608408" y="3946422"/>
            <a:ext cx="30816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95851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7" name="object 74">
            <a:extLst>
              <a:ext uri="{FF2B5EF4-FFF2-40B4-BE49-F238E27FC236}">
                <a16:creationId xmlns:a16="http://schemas.microsoft.com/office/drawing/2014/main" id="{0A288A59-FF19-33FC-FDCD-80D0757DBB5B}"/>
              </a:ext>
            </a:extLst>
          </p:cNvPr>
          <p:cNvSpPr txBox="1"/>
          <p:nvPr/>
        </p:nvSpPr>
        <p:spPr>
          <a:xfrm>
            <a:off x="8574891" y="3939537"/>
            <a:ext cx="308162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95851" algn="l"/>
              </a:tabLst>
              <a:defRPr/>
            </a:pP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endParaRPr kumimoji="0" sz="882" b="1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8" name="object 75">
            <a:extLst>
              <a:ext uri="{FF2B5EF4-FFF2-40B4-BE49-F238E27FC236}">
                <a16:creationId xmlns:a16="http://schemas.microsoft.com/office/drawing/2014/main" id="{424019E7-70D5-93CA-2A70-E6D594B97735}"/>
              </a:ext>
            </a:extLst>
          </p:cNvPr>
          <p:cNvSpPr txBox="1"/>
          <p:nvPr/>
        </p:nvSpPr>
        <p:spPr>
          <a:xfrm>
            <a:off x="6237138" y="4355164"/>
            <a:ext cx="71381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Quality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Life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object 76">
            <a:extLst>
              <a:ext uri="{FF2B5EF4-FFF2-40B4-BE49-F238E27FC236}">
                <a16:creationId xmlns:a16="http://schemas.microsoft.com/office/drawing/2014/main" id="{B3CAAEBE-0947-1285-8460-64A611F518C7}"/>
              </a:ext>
            </a:extLst>
          </p:cNvPr>
          <p:cNvSpPr txBox="1"/>
          <p:nvPr/>
        </p:nvSpPr>
        <p:spPr>
          <a:xfrm>
            <a:off x="8950307" y="1138404"/>
            <a:ext cx="801781" cy="469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Catheter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tip  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(st</a:t>
            </a:r>
            <a:r>
              <a:rPr kumimoji="0" sz="882" b="0" i="0" u="none" strike="noStrike" kern="1200" cap="none" spc="-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aight</a:t>
            </a:r>
            <a:r>
              <a:rPr kumimoji="0" sz="882" b="0" i="0" u="none" strike="noStrike" kern="1200" cap="none" spc="-57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/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coud</a:t>
            </a:r>
            <a:r>
              <a:rPr kumimoji="0" sz="882" b="0" i="0" u="none" strike="noStrike" kern="1200" cap="none" spc="-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é</a:t>
            </a:r>
            <a:r>
              <a:rPr kumimoji="0" sz="882" b="0" i="0" u="none" strike="noStrike" kern="1200" cap="none" spc="-75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)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Firmness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DC15E7C2-C997-9E8B-28AA-2B51241961EA}"/>
              </a:ext>
            </a:extLst>
          </p:cNvPr>
          <p:cNvSpPr txBox="1"/>
          <p:nvPr/>
        </p:nvSpPr>
        <p:spPr>
          <a:xfrm>
            <a:off x="8912879" y="1708895"/>
            <a:ext cx="876860" cy="38539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Protecti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Sle</a:t>
            </a:r>
            <a:r>
              <a:rPr kumimoji="0" sz="882" b="0" i="0" u="none" strike="noStrike" kern="1200" cap="none" spc="-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Gripping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31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Aid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9CF05E8D-F2E9-7A05-58C9-895AE11F52C4}"/>
              </a:ext>
            </a:extLst>
          </p:cNvPr>
          <p:cNvSpPr txBox="1"/>
          <p:nvPr/>
        </p:nvSpPr>
        <p:spPr>
          <a:xfrm>
            <a:off x="8695926" y="2285043"/>
            <a:ext cx="1108822" cy="4185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95851" marR="4483" lvl="0" indent="-285205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207880" algn="l"/>
              </a:tabLst>
              <a:defRPr/>
            </a:pPr>
            <a:r>
              <a:rPr kumimoji="0" sz="882" b="0" i="0" u="heavy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882" b="0" i="0" u="none" strike="noStrike" kern="1200" cap="none" spc="-6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Instantly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ready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  </a:t>
            </a:r>
            <a:r>
              <a:rPr kumimoji="0" sz="882" b="0" i="0" u="none" strike="noStrike" kern="1200" cap="none" spc="-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use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-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</a:t>
            </a:r>
            <a:r>
              <a:rPr kumimoji="0" sz="882" b="0" i="0" u="none" strike="noStrike" kern="1200" cap="none" spc="-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drophilic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4572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catheter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47A82435-245A-C72F-FFBE-19ED7CA3EBF9}"/>
              </a:ext>
            </a:extLst>
          </p:cNvPr>
          <p:cNvSpPr txBox="1"/>
          <p:nvPr/>
        </p:nvSpPr>
        <p:spPr>
          <a:xfrm>
            <a:off x="8887105" y="2959134"/>
            <a:ext cx="984997" cy="123831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810" marR="4483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4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</a:t>
            </a:r>
            <a:r>
              <a:rPr kumimoji="0" sz="882" b="0" i="0" u="none" strike="noStrike" kern="1200" cap="none" spc="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drophilic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coating  </a:t>
            </a: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requiring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water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  </a:t>
            </a: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activation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1206" marR="61075" lvl="0" indent="-560" algn="ctr" defTabSz="914400" rtl="0" eaLnBrk="1" fontAlgn="auto" latinLnBrk="0" hangingPunct="1">
              <a:lnSpc>
                <a:spcPct val="100000"/>
              </a:lnSpc>
              <a:spcBef>
                <a:spcPts val="8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Uncoated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prelubricated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with  </a:t>
            </a:r>
            <a:r>
              <a:rPr kumimoji="0" sz="882" b="0" i="0" u="none" strike="noStrike" kern="1200" cap="none" spc="-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gel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13185" marR="163054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Collection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-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bag  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attached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3625F01E-E6DB-1748-640D-33152A6F9069}"/>
              </a:ext>
            </a:extLst>
          </p:cNvPr>
          <p:cNvSpPr txBox="1"/>
          <p:nvPr/>
        </p:nvSpPr>
        <p:spPr>
          <a:xfrm>
            <a:off x="8542241" y="4318837"/>
            <a:ext cx="1151404" cy="2828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344039" algn="l"/>
                <a:tab pos="486361" algn="l"/>
              </a:tabLst>
              <a:defRPr/>
            </a:pPr>
            <a:r>
              <a:rPr kumimoji="0" sz="882" b="0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sz="882" b="1" i="0" u="sng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>
                  <a:solidFill>
                    <a:srgbClr val="F7A92A"/>
                  </a:solidFill>
                </a:uFill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882" b="0" i="0" u="none" strike="noStrike" kern="1200" cap="none" spc="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Compact</a:t>
            </a:r>
            <a:r>
              <a:rPr kumimoji="0" sz="882" b="0" i="0" u="none" strike="noStrike" kern="1200" cap="none" spc="-10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882" b="0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size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58161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82" b="0" i="0" u="none" strike="noStrike" kern="1200" cap="none" spc="-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(discreet)</a:t>
            </a:r>
            <a:endParaRPr kumimoji="0" sz="882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84" name="object 81">
            <a:extLst>
              <a:ext uri="{FF2B5EF4-FFF2-40B4-BE49-F238E27FC236}">
                <a16:creationId xmlns:a16="http://schemas.microsoft.com/office/drawing/2014/main" id="{3695AAFD-BAB8-87A3-2F69-F96A3B86A244}"/>
              </a:ext>
            </a:extLst>
          </p:cNvPr>
          <p:cNvGrpSpPr/>
          <p:nvPr/>
        </p:nvGrpSpPr>
        <p:grpSpPr>
          <a:xfrm>
            <a:off x="7272120" y="1757720"/>
            <a:ext cx="1196490" cy="2687170"/>
            <a:chOff x="6546827" y="2162168"/>
            <a:chExt cx="1356022" cy="3045460"/>
          </a:xfrm>
        </p:grpSpPr>
        <p:sp>
          <p:nvSpPr>
            <p:cNvPr id="85" name="object 82">
              <a:extLst>
                <a:ext uri="{FF2B5EF4-FFF2-40B4-BE49-F238E27FC236}">
                  <a16:creationId xmlns:a16="http://schemas.microsoft.com/office/drawing/2014/main" id="{BDDAE974-5E2C-9CBB-BA71-EFB85E663E0B}"/>
                </a:ext>
              </a:extLst>
            </p:cNvPr>
            <p:cNvSpPr/>
            <p:nvPr/>
          </p:nvSpPr>
          <p:spPr>
            <a:xfrm>
              <a:off x="6887484" y="275881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507492" y="0"/>
                  </a:moveTo>
                  <a:lnTo>
                    <a:pt x="458617" y="2323"/>
                  </a:lnTo>
                  <a:lnTo>
                    <a:pt x="411057" y="9150"/>
                  </a:lnTo>
                  <a:lnTo>
                    <a:pt x="365024" y="20270"/>
                  </a:lnTo>
                  <a:lnTo>
                    <a:pt x="320731" y="35469"/>
                  </a:lnTo>
                  <a:lnTo>
                    <a:pt x="278390" y="54535"/>
                  </a:lnTo>
                  <a:lnTo>
                    <a:pt x="238214" y="77254"/>
                  </a:lnTo>
                  <a:lnTo>
                    <a:pt x="200416" y="103414"/>
                  </a:lnTo>
                  <a:lnTo>
                    <a:pt x="165208" y="132803"/>
                  </a:lnTo>
                  <a:lnTo>
                    <a:pt x="132803" y="165208"/>
                  </a:lnTo>
                  <a:lnTo>
                    <a:pt x="103414" y="200416"/>
                  </a:lnTo>
                  <a:lnTo>
                    <a:pt x="77254" y="238214"/>
                  </a:lnTo>
                  <a:lnTo>
                    <a:pt x="54535" y="278390"/>
                  </a:lnTo>
                  <a:lnTo>
                    <a:pt x="35469" y="320731"/>
                  </a:lnTo>
                  <a:lnTo>
                    <a:pt x="20270" y="365024"/>
                  </a:lnTo>
                  <a:lnTo>
                    <a:pt x="9150" y="411057"/>
                  </a:lnTo>
                  <a:lnTo>
                    <a:pt x="2323" y="458617"/>
                  </a:lnTo>
                  <a:lnTo>
                    <a:pt x="0" y="507492"/>
                  </a:lnTo>
                  <a:lnTo>
                    <a:pt x="2323" y="556366"/>
                  </a:lnTo>
                  <a:lnTo>
                    <a:pt x="9150" y="603926"/>
                  </a:lnTo>
                  <a:lnTo>
                    <a:pt x="20270" y="649959"/>
                  </a:lnTo>
                  <a:lnTo>
                    <a:pt x="35469" y="694252"/>
                  </a:lnTo>
                  <a:lnTo>
                    <a:pt x="54535" y="736593"/>
                  </a:lnTo>
                  <a:lnTo>
                    <a:pt x="77254" y="776769"/>
                  </a:lnTo>
                  <a:lnTo>
                    <a:pt x="103414" y="814567"/>
                  </a:lnTo>
                  <a:lnTo>
                    <a:pt x="132803" y="849775"/>
                  </a:lnTo>
                  <a:lnTo>
                    <a:pt x="165208" y="882180"/>
                  </a:lnTo>
                  <a:lnTo>
                    <a:pt x="200416" y="911569"/>
                  </a:lnTo>
                  <a:lnTo>
                    <a:pt x="238214" y="937729"/>
                  </a:lnTo>
                  <a:lnTo>
                    <a:pt x="278390" y="960448"/>
                  </a:lnTo>
                  <a:lnTo>
                    <a:pt x="320731" y="979514"/>
                  </a:lnTo>
                  <a:lnTo>
                    <a:pt x="365024" y="994713"/>
                  </a:lnTo>
                  <a:lnTo>
                    <a:pt x="411057" y="1005833"/>
                  </a:lnTo>
                  <a:lnTo>
                    <a:pt x="458617" y="1012660"/>
                  </a:lnTo>
                  <a:lnTo>
                    <a:pt x="507492" y="1014984"/>
                  </a:lnTo>
                  <a:lnTo>
                    <a:pt x="556366" y="1012660"/>
                  </a:lnTo>
                  <a:lnTo>
                    <a:pt x="603926" y="1005833"/>
                  </a:lnTo>
                  <a:lnTo>
                    <a:pt x="649959" y="994713"/>
                  </a:lnTo>
                  <a:lnTo>
                    <a:pt x="694252" y="979514"/>
                  </a:lnTo>
                  <a:lnTo>
                    <a:pt x="736593" y="960448"/>
                  </a:lnTo>
                  <a:lnTo>
                    <a:pt x="776769" y="937729"/>
                  </a:lnTo>
                  <a:lnTo>
                    <a:pt x="814567" y="911569"/>
                  </a:lnTo>
                  <a:lnTo>
                    <a:pt x="849775" y="882180"/>
                  </a:lnTo>
                  <a:lnTo>
                    <a:pt x="882180" y="849775"/>
                  </a:lnTo>
                  <a:lnTo>
                    <a:pt x="911569" y="814567"/>
                  </a:lnTo>
                  <a:lnTo>
                    <a:pt x="937729" y="776769"/>
                  </a:lnTo>
                  <a:lnTo>
                    <a:pt x="960448" y="736593"/>
                  </a:lnTo>
                  <a:lnTo>
                    <a:pt x="979514" y="694252"/>
                  </a:lnTo>
                  <a:lnTo>
                    <a:pt x="994713" y="649959"/>
                  </a:lnTo>
                  <a:lnTo>
                    <a:pt x="1005833" y="603926"/>
                  </a:lnTo>
                  <a:lnTo>
                    <a:pt x="1012660" y="556366"/>
                  </a:lnTo>
                  <a:lnTo>
                    <a:pt x="1014984" y="507492"/>
                  </a:lnTo>
                  <a:lnTo>
                    <a:pt x="1012660" y="458617"/>
                  </a:lnTo>
                  <a:lnTo>
                    <a:pt x="1005833" y="411057"/>
                  </a:lnTo>
                  <a:lnTo>
                    <a:pt x="994713" y="365024"/>
                  </a:lnTo>
                  <a:lnTo>
                    <a:pt x="979514" y="320731"/>
                  </a:lnTo>
                  <a:lnTo>
                    <a:pt x="960448" y="278390"/>
                  </a:lnTo>
                  <a:lnTo>
                    <a:pt x="937729" y="238214"/>
                  </a:lnTo>
                  <a:lnTo>
                    <a:pt x="911569" y="200416"/>
                  </a:lnTo>
                  <a:lnTo>
                    <a:pt x="882180" y="165208"/>
                  </a:lnTo>
                  <a:lnTo>
                    <a:pt x="849775" y="132803"/>
                  </a:lnTo>
                  <a:lnTo>
                    <a:pt x="814567" y="103414"/>
                  </a:lnTo>
                  <a:lnTo>
                    <a:pt x="776769" y="77254"/>
                  </a:lnTo>
                  <a:lnTo>
                    <a:pt x="736593" y="54535"/>
                  </a:lnTo>
                  <a:lnTo>
                    <a:pt x="694252" y="35469"/>
                  </a:lnTo>
                  <a:lnTo>
                    <a:pt x="649959" y="20270"/>
                  </a:lnTo>
                  <a:lnTo>
                    <a:pt x="603926" y="9150"/>
                  </a:lnTo>
                  <a:lnTo>
                    <a:pt x="556366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F7A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86" name="object 83">
              <a:extLst>
                <a:ext uri="{FF2B5EF4-FFF2-40B4-BE49-F238E27FC236}">
                  <a16:creationId xmlns:a16="http://schemas.microsoft.com/office/drawing/2014/main" id="{3C90C691-52BE-5EEE-4E3B-E117D9846627}"/>
                </a:ext>
              </a:extLst>
            </p:cNvPr>
            <p:cNvSpPr/>
            <p:nvPr/>
          </p:nvSpPr>
          <p:spPr>
            <a:xfrm>
              <a:off x="6887484" y="2758814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5" h="1015364">
                  <a:moveTo>
                    <a:pt x="507492" y="1014984"/>
                  </a:moveTo>
                  <a:lnTo>
                    <a:pt x="458617" y="1012660"/>
                  </a:lnTo>
                  <a:lnTo>
                    <a:pt x="411057" y="1005833"/>
                  </a:lnTo>
                  <a:lnTo>
                    <a:pt x="365024" y="994713"/>
                  </a:lnTo>
                  <a:lnTo>
                    <a:pt x="320731" y="979514"/>
                  </a:lnTo>
                  <a:lnTo>
                    <a:pt x="278390" y="960448"/>
                  </a:lnTo>
                  <a:lnTo>
                    <a:pt x="238214" y="937729"/>
                  </a:lnTo>
                  <a:lnTo>
                    <a:pt x="200416" y="911569"/>
                  </a:lnTo>
                  <a:lnTo>
                    <a:pt x="165208" y="882180"/>
                  </a:lnTo>
                  <a:lnTo>
                    <a:pt x="132803" y="849775"/>
                  </a:lnTo>
                  <a:lnTo>
                    <a:pt x="103414" y="814567"/>
                  </a:lnTo>
                  <a:lnTo>
                    <a:pt x="77254" y="776769"/>
                  </a:lnTo>
                  <a:lnTo>
                    <a:pt x="54535" y="736593"/>
                  </a:lnTo>
                  <a:lnTo>
                    <a:pt x="35469" y="694252"/>
                  </a:lnTo>
                  <a:lnTo>
                    <a:pt x="20270" y="649959"/>
                  </a:lnTo>
                  <a:lnTo>
                    <a:pt x="9150" y="603926"/>
                  </a:lnTo>
                  <a:lnTo>
                    <a:pt x="2323" y="556366"/>
                  </a:lnTo>
                  <a:lnTo>
                    <a:pt x="0" y="507492"/>
                  </a:lnTo>
                  <a:lnTo>
                    <a:pt x="2323" y="458617"/>
                  </a:lnTo>
                  <a:lnTo>
                    <a:pt x="9150" y="411057"/>
                  </a:lnTo>
                  <a:lnTo>
                    <a:pt x="20270" y="365024"/>
                  </a:lnTo>
                  <a:lnTo>
                    <a:pt x="35469" y="320731"/>
                  </a:lnTo>
                  <a:lnTo>
                    <a:pt x="54535" y="278390"/>
                  </a:lnTo>
                  <a:lnTo>
                    <a:pt x="77254" y="238214"/>
                  </a:lnTo>
                  <a:lnTo>
                    <a:pt x="103414" y="200416"/>
                  </a:lnTo>
                  <a:lnTo>
                    <a:pt x="132803" y="165208"/>
                  </a:lnTo>
                  <a:lnTo>
                    <a:pt x="165208" y="132803"/>
                  </a:lnTo>
                  <a:lnTo>
                    <a:pt x="200416" y="103414"/>
                  </a:lnTo>
                  <a:lnTo>
                    <a:pt x="238214" y="77254"/>
                  </a:lnTo>
                  <a:lnTo>
                    <a:pt x="278390" y="54535"/>
                  </a:lnTo>
                  <a:lnTo>
                    <a:pt x="320731" y="35469"/>
                  </a:lnTo>
                  <a:lnTo>
                    <a:pt x="365024" y="20270"/>
                  </a:lnTo>
                  <a:lnTo>
                    <a:pt x="411057" y="9150"/>
                  </a:lnTo>
                  <a:lnTo>
                    <a:pt x="458617" y="2323"/>
                  </a:lnTo>
                  <a:lnTo>
                    <a:pt x="507492" y="0"/>
                  </a:lnTo>
                  <a:lnTo>
                    <a:pt x="556366" y="2323"/>
                  </a:lnTo>
                  <a:lnTo>
                    <a:pt x="603926" y="9150"/>
                  </a:lnTo>
                  <a:lnTo>
                    <a:pt x="649959" y="20270"/>
                  </a:lnTo>
                  <a:lnTo>
                    <a:pt x="694252" y="35469"/>
                  </a:lnTo>
                  <a:lnTo>
                    <a:pt x="736593" y="54535"/>
                  </a:lnTo>
                  <a:lnTo>
                    <a:pt x="776769" y="77254"/>
                  </a:lnTo>
                  <a:lnTo>
                    <a:pt x="814567" y="103414"/>
                  </a:lnTo>
                  <a:lnTo>
                    <a:pt x="849775" y="132803"/>
                  </a:lnTo>
                  <a:lnTo>
                    <a:pt x="882180" y="165208"/>
                  </a:lnTo>
                  <a:lnTo>
                    <a:pt x="911569" y="200416"/>
                  </a:lnTo>
                  <a:lnTo>
                    <a:pt x="937729" y="238214"/>
                  </a:lnTo>
                  <a:lnTo>
                    <a:pt x="960448" y="278390"/>
                  </a:lnTo>
                  <a:lnTo>
                    <a:pt x="979514" y="320731"/>
                  </a:lnTo>
                  <a:lnTo>
                    <a:pt x="994713" y="365024"/>
                  </a:lnTo>
                  <a:lnTo>
                    <a:pt x="1005833" y="411057"/>
                  </a:lnTo>
                  <a:lnTo>
                    <a:pt x="1012660" y="458617"/>
                  </a:lnTo>
                  <a:lnTo>
                    <a:pt x="1014984" y="507492"/>
                  </a:lnTo>
                  <a:lnTo>
                    <a:pt x="1012660" y="556366"/>
                  </a:lnTo>
                  <a:lnTo>
                    <a:pt x="1005833" y="603926"/>
                  </a:lnTo>
                  <a:lnTo>
                    <a:pt x="994713" y="649959"/>
                  </a:lnTo>
                  <a:lnTo>
                    <a:pt x="979514" y="694252"/>
                  </a:lnTo>
                  <a:lnTo>
                    <a:pt x="960448" y="736593"/>
                  </a:lnTo>
                  <a:lnTo>
                    <a:pt x="937729" y="776769"/>
                  </a:lnTo>
                  <a:lnTo>
                    <a:pt x="911569" y="814567"/>
                  </a:lnTo>
                  <a:lnTo>
                    <a:pt x="882180" y="849775"/>
                  </a:lnTo>
                  <a:lnTo>
                    <a:pt x="849775" y="882180"/>
                  </a:lnTo>
                  <a:lnTo>
                    <a:pt x="814567" y="911569"/>
                  </a:lnTo>
                  <a:lnTo>
                    <a:pt x="776769" y="937729"/>
                  </a:lnTo>
                  <a:lnTo>
                    <a:pt x="736593" y="960448"/>
                  </a:lnTo>
                  <a:lnTo>
                    <a:pt x="694252" y="979514"/>
                  </a:lnTo>
                  <a:lnTo>
                    <a:pt x="649959" y="994713"/>
                  </a:lnTo>
                  <a:lnTo>
                    <a:pt x="603926" y="1005833"/>
                  </a:lnTo>
                  <a:lnTo>
                    <a:pt x="556366" y="1012660"/>
                  </a:lnTo>
                  <a:lnTo>
                    <a:pt x="507492" y="1014984"/>
                  </a:lnTo>
                  <a:close/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87" name="object 84">
              <a:extLst>
                <a:ext uri="{FF2B5EF4-FFF2-40B4-BE49-F238E27FC236}">
                  <a16:creationId xmlns:a16="http://schemas.microsoft.com/office/drawing/2014/main" id="{BDB4A283-9842-0F7E-E19F-6F9B6364A1EE}"/>
                </a:ext>
              </a:extLst>
            </p:cNvPr>
            <p:cNvSpPr/>
            <p:nvPr/>
          </p:nvSpPr>
          <p:spPr>
            <a:xfrm>
              <a:off x="6779242" y="2162168"/>
              <a:ext cx="268605" cy="523875"/>
            </a:xfrm>
            <a:custGeom>
              <a:avLst/>
              <a:gdLst/>
              <a:ahLst/>
              <a:cxnLst/>
              <a:rect l="l" t="t" r="r" b="b"/>
              <a:pathLst>
                <a:path w="268604" h="523875">
                  <a:moveTo>
                    <a:pt x="268262" y="523493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88" name="object 85">
              <a:extLst>
                <a:ext uri="{FF2B5EF4-FFF2-40B4-BE49-F238E27FC236}">
                  <a16:creationId xmlns:a16="http://schemas.microsoft.com/office/drawing/2014/main" id="{BBF35810-E238-5A0B-3BE7-7868B77F0561}"/>
                </a:ext>
              </a:extLst>
            </p:cNvPr>
            <p:cNvSpPr/>
            <p:nvPr/>
          </p:nvSpPr>
          <p:spPr>
            <a:xfrm>
              <a:off x="6766668" y="2526172"/>
              <a:ext cx="268605" cy="201295"/>
            </a:xfrm>
            <a:custGeom>
              <a:avLst/>
              <a:gdLst/>
              <a:ahLst/>
              <a:cxnLst/>
              <a:rect l="l" t="t" r="r" b="b"/>
              <a:pathLst>
                <a:path w="268604" h="201294">
                  <a:moveTo>
                    <a:pt x="268262" y="201167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89" name="object 86">
              <a:extLst>
                <a:ext uri="{FF2B5EF4-FFF2-40B4-BE49-F238E27FC236}">
                  <a16:creationId xmlns:a16="http://schemas.microsoft.com/office/drawing/2014/main" id="{E20B9C3C-C102-4F7E-8D2C-63AC44615D9A}"/>
                </a:ext>
              </a:extLst>
            </p:cNvPr>
            <p:cNvSpPr/>
            <p:nvPr/>
          </p:nvSpPr>
          <p:spPr>
            <a:xfrm>
              <a:off x="6765938" y="2753739"/>
              <a:ext cx="252729" cy="139700"/>
            </a:xfrm>
            <a:custGeom>
              <a:avLst/>
              <a:gdLst/>
              <a:ahLst/>
              <a:cxnLst/>
              <a:rect l="l" t="t" r="r" b="b"/>
              <a:pathLst>
                <a:path w="252729" h="139700">
                  <a:moveTo>
                    <a:pt x="252120" y="0"/>
                  </a:moveTo>
                  <a:lnTo>
                    <a:pt x="0" y="13966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0" name="object 87">
              <a:extLst>
                <a:ext uri="{FF2B5EF4-FFF2-40B4-BE49-F238E27FC236}">
                  <a16:creationId xmlns:a16="http://schemas.microsoft.com/office/drawing/2014/main" id="{DEC381AE-7EC3-F4D0-79C7-24ED22E426C0}"/>
                </a:ext>
              </a:extLst>
            </p:cNvPr>
            <p:cNvSpPr/>
            <p:nvPr/>
          </p:nvSpPr>
          <p:spPr>
            <a:xfrm>
              <a:off x="6772600" y="3659371"/>
              <a:ext cx="168910" cy="120650"/>
            </a:xfrm>
            <a:custGeom>
              <a:avLst/>
              <a:gdLst/>
              <a:ahLst/>
              <a:cxnLst/>
              <a:rect l="l" t="t" r="r" b="b"/>
              <a:pathLst>
                <a:path w="168909" h="120650">
                  <a:moveTo>
                    <a:pt x="168465" y="0"/>
                  </a:moveTo>
                  <a:lnTo>
                    <a:pt x="0" y="12025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1" name="object 88">
              <a:extLst>
                <a:ext uri="{FF2B5EF4-FFF2-40B4-BE49-F238E27FC236}">
                  <a16:creationId xmlns:a16="http://schemas.microsoft.com/office/drawing/2014/main" id="{BDF0B46F-DB80-5C7E-517B-6EED5443CBA3}"/>
                </a:ext>
              </a:extLst>
            </p:cNvPr>
            <p:cNvSpPr/>
            <p:nvPr/>
          </p:nvSpPr>
          <p:spPr>
            <a:xfrm>
              <a:off x="6756217" y="3688858"/>
              <a:ext cx="214629" cy="673735"/>
            </a:xfrm>
            <a:custGeom>
              <a:avLst/>
              <a:gdLst/>
              <a:ahLst/>
              <a:cxnLst/>
              <a:rect l="l" t="t" r="r" b="b"/>
              <a:pathLst>
                <a:path w="214629" h="673735">
                  <a:moveTo>
                    <a:pt x="214579" y="0"/>
                  </a:moveTo>
                  <a:lnTo>
                    <a:pt x="0" y="67348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2" name="object 89">
              <a:extLst>
                <a:ext uri="{FF2B5EF4-FFF2-40B4-BE49-F238E27FC236}">
                  <a16:creationId xmlns:a16="http://schemas.microsoft.com/office/drawing/2014/main" id="{3C11728F-C635-1CB4-D9B3-48930A8ABBF3}"/>
                </a:ext>
              </a:extLst>
            </p:cNvPr>
            <p:cNvSpPr/>
            <p:nvPr/>
          </p:nvSpPr>
          <p:spPr>
            <a:xfrm>
              <a:off x="6546911" y="2162221"/>
              <a:ext cx="240666" cy="3174"/>
            </a:xfrm>
            <a:custGeom>
              <a:avLst/>
              <a:gdLst/>
              <a:ahLst/>
              <a:cxnLst/>
              <a:rect l="l" t="t" r="r" b="b"/>
              <a:pathLst>
                <a:path w="240665" h="3175">
                  <a:moveTo>
                    <a:pt x="240334" y="289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3" name="object 90">
              <a:extLst>
                <a:ext uri="{FF2B5EF4-FFF2-40B4-BE49-F238E27FC236}">
                  <a16:creationId xmlns:a16="http://schemas.microsoft.com/office/drawing/2014/main" id="{629B803C-42C6-2E6F-B0AE-51A448B408F2}"/>
                </a:ext>
              </a:extLst>
            </p:cNvPr>
            <p:cNvSpPr/>
            <p:nvPr/>
          </p:nvSpPr>
          <p:spPr>
            <a:xfrm>
              <a:off x="6546827" y="2527440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>
                  <a:moveTo>
                    <a:pt x="22208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4" name="object 91">
              <a:extLst>
                <a:ext uri="{FF2B5EF4-FFF2-40B4-BE49-F238E27FC236}">
                  <a16:creationId xmlns:a16="http://schemas.microsoft.com/office/drawing/2014/main" id="{9BBCFCF5-3D0B-C686-8E32-8406112401D5}"/>
                </a:ext>
              </a:extLst>
            </p:cNvPr>
            <p:cNvSpPr/>
            <p:nvPr/>
          </p:nvSpPr>
          <p:spPr>
            <a:xfrm>
              <a:off x="6553608" y="289563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2287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5" name="object 92">
              <a:extLst>
                <a:ext uri="{FF2B5EF4-FFF2-40B4-BE49-F238E27FC236}">
                  <a16:creationId xmlns:a16="http://schemas.microsoft.com/office/drawing/2014/main" id="{19B7E75E-DDB4-8D50-7504-FAD2F8B9F707}"/>
                </a:ext>
              </a:extLst>
            </p:cNvPr>
            <p:cNvSpPr/>
            <p:nvPr/>
          </p:nvSpPr>
          <p:spPr>
            <a:xfrm>
              <a:off x="6546835" y="436426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2160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96" name="object 93">
              <a:extLst>
                <a:ext uri="{FF2B5EF4-FFF2-40B4-BE49-F238E27FC236}">
                  <a16:creationId xmlns:a16="http://schemas.microsoft.com/office/drawing/2014/main" id="{71B88B2F-EAB9-629F-56F6-451EAB3BB090}"/>
                </a:ext>
              </a:extLst>
            </p:cNvPr>
            <p:cNvSpPr/>
            <p:nvPr/>
          </p:nvSpPr>
          <p:spPr>
            <a:xfrm>
              <a:off x="6546830" y="5207628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654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97" name="object 94">
            <a:extLst>
              <a:ext uri="{FF2B5EF4-FFF2-40B4-BE49-F238E27FC236}">
                <a16:creationId xmlns:a16="http://schemas.microsoft.com/office/drawing/2014/main" id="{3B45D268-CB08-05AD-D5F9-4902A8FB38AA}"/>
              </a:ext>
            </a:extLst>
          </p:cNvPr>
          <p:cNvSpPr txBox="1"/>
          <p:nvPr/>
        </p:nvSpPr>
        <p:spPr>
          <a:xfrm>
            <a:off x="7805518" y="2539535"/>
            <a:ext cx="458321" cy="3101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7845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6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Catheter  </a:t>
            </a:r>
            <a:r>
              <a:rPr kumimoji="0" sz="971" b="0" i="0" u="none" strike="noStrike" kern="120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8" name="object 95">
            <a:extLst>
              <a:ext uri="{FF2B5EF4-FFF2-40B4-BE49-F238E27FC236}">
                <a16:creationId xmlns:a16="http://schemas.microsoft.com/office/drawing/2014/main" id="{D208C8C9-62BB-7689-B066-E30F216B23EB}"/>
              </a:ext>
            </a:extLst>
          </p:cNvPr>
          <p:cNvGrpSpPr/>
          <p:nvPr/>
        </p:nvGrpSpPr>
        <p:grpSpPr>
          <a:xfrm>
            <a:off x="7515401" y="1360779"/>
            <a:ext cx="1375864" cy="3094047"/>
            <a:chOff x="6822546" y="1707592"/>
            <a:chExt cx="1559313" cy="3506587"/>
          </a:xfrm>
        </p:grpSpPr>
        <p:sp>
          <p:nvSpPr>
            <p:cNvPr id="99" name="object 96">
              <a:extLst>
                <a:ext uri="{FF2B5EF4-FFF2-40B4-BE49-F238E27FC236}">
                  <a16:creationId xmlns:a16="http://schemas.microsoft.com/office/drawing/2014/main" id="{68358A4C-D645-7D7C-85BA-DFAC7C1BE0AE}"/>
                </a:ext>
              </a:extLst>
            </p:cNvPr>
            <p:cNvSpPr/>
            <p:nvPr/>
          </p:nvSpPr>
          <p:spPr>
            <a:xfrm>
              <a:off x="7047509" y="3088005"/>
              <a:ext cx="695325" cy="356870"/>
            </a:xfrm>
            <a:custGeom>
              <a:avLst/>
              <a:gdLst/>
              <a:ahLst/>
              <a:cxnLst/>
              <a:rect l="l" t="t" r="r" b="b"/>
              <a:pathLst>
                <a:path w="695325" h="356870">
                  <a:moveTo>
                    <a:pt x="0" y="356615"/>
                  </a:moveTo>
                  <a:lnTo>
                    <a:pt x="694944" y="356615"/>
                  </a:lnTo>
                  <a:lnTo>
                    <a:pt x="694944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0" name="object 97">
              <a:extLst>
                <a:ext uri="{FF2B5EF4-FFF2-40B4-BE49-F238E27FC236}">
                  <a16:creationId xmlns:a16="http://schemas.microsoft.com/office/drawing/2014/main" id="{6D8700F6-73E6-D552-D638-080DE1B150FC}"/>
                </a:ext>
              </a:extLst>
            </p:cNvPr>
            <p:cNvSpPr/>
            <p:nvPr/>
          </p:nvSpPr>
          <p:spPr>
            <a:xfrm>
              <a:off x="7823270" y="1707592"/>
              <a:ext cx="257810" cy="961390"/>
            </a:xfrm>
            <a:custGeom>
              <a:avLst/>
              <a:gdLst/>
              <a:ahLst/>
              <a:cxnLst/>
              <a:rect l="l" t="t" r="r" b="b"/>
              <a:pathLst>
                <a:path w="257809" h="961389">
                  <a:moveTo>
                    <a:pt x="0" y="961250"/>
                  </a:moveTo>
                  <a:lnTo>
                    <a:pt x="257251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1" name="object 98">
              <a:extLst>
                <a:ext uri="{FF2B5EF4-FFF2-40B4-BE49-F238E27FC236}">
                  <a16:creationId xmlns:a16="http://schemas.microsoft.com/office/drawing/2014/main" id="{58B9795D-04E3-21D4-93E7-5C640CEB750F}"/>
                </a:ext>
              </a:extLst>
            </p:cNvPr>
            <p:cNvSpPr/>
            <p:nvPr/>
          </p:nvSpPr>
          <p:spPr>
            <a:xfrm>
              <a:off x="7885411" y="2296504"/>
              <a:ext cx="220345" cy="414020"/>
            </a:xfrm>
            <a:custGeom>
              <a:avLst/>
              <a:gdLst/>
              <a:ahLst/>
              <a:cxnLst/>
              <a:rect l="l" t="t" r="r" b="b"/>
              <a:pathLst>
                <a:path w="220345" h="414019">
                  <a:moveTo>
                    <a:pt x="0" y="413499"/>
                  </a:moveTo>
                  <a:lnTo>
                    <a:pt x="219964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2" name="object 99">
              <a:extLst>
                <a:ext uri="{FF2B5EF4-FFF2-40B4-BE49-F238E27FC236}">
                  <a16:creationId xmlns:a16="http://schemas.microsoft.com/office/drawing/2014/main" id="{9C8DF72C-E663-3866-5AA4-88C1CDD71669}"/>
                </a:ext>
              </a:extLst>
            </p:cNvPr>
            <p:cNvSpPr/>
            <p:nvPr/>
          </p:nvSpPr>
          <p:spPr>
            <a:xfrm>
              <a:off x="7910300" y="2538804"/>
              <a:ext cx="247015" cy="189865"/>
            </a:xfrm>
            <a:custGeom>
              <a:avLst/>
              <a:gdLst/>
              <a:ahLst/>
              <a:cxnLst/>
              <a:rect l="l" t="t" r="r" b="b"/>
              <a:pathLst>
                <a:path w="247015" h="189864">
                  <a:moveTo>
                    <a:pt x="0" y="189572"/>
                  </a:moveTo>
                  <a:lnTo>
                    <a:pt x="24690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3" name="object 100">
              <a:extLst>
                <a:ext uri="{FF2B5EF4-FFF2-40B4-BE49-F238E27FC236}">
                  <a16:creationId xmlns:a16="http://schemas.microsoft.com/office/drawing/2014/main" id="{6A015786-9B57-4BF8-7DDA-3461FD382161}"/>
                </a:ext>
              </a:extLst>
            </p:cNvPr>
            <p:cNvSpPr/>
            <p:nvPr/>
          </p:nvSpPr>
          <p:spPr>
            <a:xfrm>
              <a:off x="7922642" y="2758752"/>
              <a:ext cx="252729" cy="139700"/>
            </a:xfrm>
            <a:custGeom>
              <a:avLst/>
              <a:gdLst/>
              <a:ahLst/>
              <a:cxnLst/>
              <a:rect l="l" t="t" r="r" b="b"/>
              <a:pathLst>
                <a:path w="252729" h="139700">
                  <a:moveTo>
                    <a:pt x="0" y="0"/>
                  </a:moveTo>
                  <a:lnTo>
                    <a:pt x="252120" y="13966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4" name="object 101">
              <a:extLst>
                <a:ext uri="{FF2B5EF4-FFF2-40B4-BE49-F238E27FC236}">
                  <a16:creationId xmlns:a16="http://schemas.microsoft.com/office/drawing/2014/main" id="{546E0C87-D772-7219-503A-50D02155ABCA}"/>
                </a:ext>
              </a:extLst>
            </p:cNvPr>
            <p:cNvSpPr/>
            <p:nvPr/>
          </p:nvSpPr>
          <p:spPr>
            <a:xfrm>
              <a:off x="7977700" y="3660104"/>
              <a:ext cx="168910" cy="120650"/>
            </a:xfrm>
            <a:custGeom>
              <a:avLst/>
              <a:gdLst/>
              <a:ahLst/>
              <a:cxnLst/>
              <a:rect l="l" t="t" r="r" b="b"/>
              <a:pathLst>
                <a:path w="168909" h="120650">
                  <a:moveTo>
                    <a:pt x="0" y="0"/>
                  </a:moveTo>
                  <a:lnTo>
                    <a:pt x="168465" y="12025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5" name="object 102">
              <a:extLst>
                <a:ext uri="{FF2B5EF4-FFF2-40B4-BE49-F238E27FC236}">
                  <a16:creationId xmlns:a16="http://schemas.microsoft.com/office/drawing/2014/main" id="{02548D9C-677A-9DDC-AFD2-D4FD831D1459}"/>
                </a:ext>
              </a:extLst>
            </p:cNvPr>
            <p:cNvSpPr/>
            <p:nvPr/>
          </p:nvSpPr>
          <p:spPr>
            <a:xfrm>
              <a:off x="7947970" y="3689591"/>
              <a:ext cx="214629" cy="673735"/>
            </a:xfrm>
            <a:custGeom>
              <a:avLst/>
              <a:gdLst/>
              <a:ahLst/>
              <a:cxnLst/>
              <a:rect l="l" t="t" r="r" b="b"/>
              <a:pathLst>
                <a:path w="214629" h="673735">
                  <a:moveTo>
                    <a:pt x="0" y="0"/>
                  </a:moveTo>
                  <a:lnTo>
                    <a:pt x="214579" y="673481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6" name="object 103">
              <a:extLst>
                <a:ext uri="{FF2B5EF4-FFF2-40B4-BE49-F238E27FC236}">
                  <a16:creationId xmlns:a16="http://schemas.microsoft.com/office/drawing/2014/main" id="{0380B56C-5ABC-A36F-B5C8-0919E2B34231}"/>
                </a:ext>
              </a:extLst>
            </p:cNvPr>
            <p:cNvSpPr/>
            <p:nvPr/>
          </p:nvSpPr>
          <p:spPr>
            <a:xfrm>
              <a:off x="7900956" y="3721067"/>
              <a:ext cx="141605" cy="1066165"/>
            </a:xfrm>
            <a:custGeom>
              <a:avLst/>
              <a:gdLst/>
              <a:ahLst/>
              <a:cxnLst/>
              <a:rect l="l" t="t" r="r" b="b"/>
              <a:pathLst>
                <a:path w="141604" h="1066164">
                  <a:moveTo>
                    <a:pt x="0" y="0"/>
                  </a:moveTo>
                  <a:lnTo>
                    <a:pt x="141452" y="1066126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7" name="object 104">
              <a:extLst>
                <a:ext uri="{FF2B5EF4-FFF2-40B4-BE49-F238E27FC236}">
                  <a16:creationId xmlns:a16="http://schemas.microsoft.com/office/drawing/2014/main" id="{F39A874B-4F74-4676-89F3-7802278114AD}"/>
                </a:ext>
              </a:extLst>
            </p:cNvPr>
            <p:cNvSpPr/>
            <p:nvPr/>
          </p:nvSpPr>
          <p:spPr>
            <a:xfrm>
              <a:off x="7826222" y="3767649"/>
              <a:ext cx="173355" cy="1446530"/>
            </a:xfrm>
            <a:custGeom>
              <a:avLst/>
              <a:gdLst/>
              <a:ahLst/>
              <a:cxnLst/>
              <a:rect l="l" t="t" r="r" b="b"/>
              <a:pathLst>
                <a:path w="173354" h="1446529">
                  <a:moveTo>
                    <a:pt x="0" y="0"/>
                  </a:moveTo>
                  <a:lnTo>
                    <a:pt x="172859" y="1446314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8" name="object 105">
              <a:extLst>
                <a:ext uri="{FF2B5EF4-FFF2-40B4-BE49-F238E27FC236}">
                  <a16:creationId xmlns:a16="http://schemas.microsoft.com/office/drawing/2014/main" id="{B4C341C7-2338-7222-6182-6F64063580E5}"/>
                </a:ext>
              </a:extLst>
            </p:cNvPr>
            <p:cNvSpPr/>
            <p:nvPr/>
          </p:nvSpPr>
          <p:spPr>
            <a:xfrm>
              <a:off x="8105551" y="2299483"/>
              <a:ext cx="272415" cy="3175"/>
            </a:xfrm>
            <a:custGeom>
              <a:avLst/>
              <a:gdLst/>
              <a:ahLst/>
              <a:cxnLst/>
              <a:rect l="l" t="t" r="r" b="b"/>
              <a:pathLst>
                <a:path w="272415" h="3175">
                  <a:moveTo>
                    <a:pt x="0" y="2895"/>
                  </a:moveTo>
                  <a:lnTo>
                    <a:pt x="272059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09" name="object 106">
              <a:extLst>
                <a:ext uri="{FF2B5EF4-FFF2-40B4-BE49-F238E27FC236}">
                  <a16:creationId xmlns:a16="http://schemas.microsoft.com/office/drawing/2014/main" id="{1F4D0798-4DA3-9ABB-0969-C8E248B0B995}"/>
                </a:ext>
              </a:extLst>
            </p:cNvPr>
            <p:cNvSpPr/>
            <p:nvPr/>
          </p:nvSpPr>
          <p:spPr>
            <a:xfrm>
              <a:off x="8149853" y="2540120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825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0" name="object 107">
              <a:extLst>
                <a:ext uri="{FF2B5EF4-FFF2-40B4-BE49-F238E27FC236}">
                  <a16:creationId xmlns:a16="http://schemas.microsoft.com/office/drawing/2014/main" id="{F5DF3334-6F5D-A86D-8C6E-C228680574FF}"/>
                </a:ext>
              </a:extLst>
            </p:cNvPr>
            <p:cNvSpPr/>
            <p:nvPr/>
          </p:nvSpPr>
          <p:spPr>
            <a:xfrm>
              <a:off x="8140380" y="3778196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>
                  <a:moveTo>
                    <a:pt x="0" y="0"/>
                  </a:moveTo>
                  <a:lnTo>
                    <a:pt x="22684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1" name="object 108">
              <a:extLst>
                <a:ext uri="{FF2B5EF4-FFF2-40B4-BE49-F238E27FC236}">
                  <a16:creationId xmlns:a16="http://schemas.microsoft.com/office/drawing/2014/main" id="{C9468882-9AF8-1523-DCEE-3B19C35EA3D3}"/>
                </a:ext>
              </a:extLst>
            </p:cNvPr>
            <p:cNvSpPr/>
            <p:nvPr/>
          </p:nvSpPr>
          <p:spPr>
            <a:xfrm>
              <a:off x="8165324" y="4360289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2" name="object 109">
              <a:extLst>
                <a:ext uri="{FF2B5EF4-FFF2-40B4-BE49-F238E27FC236}">
                  <a16:creationId xmlns:a16="http://schemas.microsoft.com/office/drawing/2014/main" id="{75092F66-31A5-4677-9FDB-0B4055D1144B}"/>
                </a:ext>
              </a:extLst>
            </p:cNvPr>
            <p:cNvSpPr/>
            <p:nvPr/>
          </p:nvSpPr>
          <p:spPr>
            <a:xfrm>
              <a:off x="6909508" y="3815717"/>
              <a:ext cx="186055" cy="1391920"/>
            </a:xfrm>
            <a:custGeom>
              <a:avLst/>
              <a:gdLst/>
              <a:ahLst/>
              <a:cxnLst/>
              <a:rect l="l" t="t" r="r" b="b"/>
              <a:pathLst>
                <a:path w="186054" h="1391920">
                  <a:moveTo>
                    <a:pt x="0" y="1391805"/>
                  </a:moveTo>
                  <a:lnTo>
                    <a:pt x="18547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3" name="object 110">
              <a:extLst>
                <a:ext uri="{FF2B5EF4-FFF2-40B4-BE49-F238E27FC236}">
                  <a16:creationId xmlns:a16="http://schemas.microsoft.com/office/drawing/2014/main" id="{8E5573B4-E9A8-0139-54B9-8A458047CD52}"/>
                </a:ext>
              </a:extLst>
            </p:cNvPr>
            <p:cNvSpPr/>
            <p:nvPr/>
          </p:nvSpPr>
          <p:spPr>
            <a:xfrm>
              <a:off x="6865938" y="3741718"/>
              <a:ext cx="158115" cy="1049020"/>
            </a:xfrm>
            <a:custGeom>
              <a:avLst/>
              <a:gdLst/>
              <a:ahLst/>
              <a:cxnLst/>
              <a:rect l="l" t="t" r="r" b="b"/>
              <a:pathLst>
                <a:path w="158115" h="1049020">
                  <a:moveTo>
                    <a:pt x="0" y="1048753"/>
                  </a:moveTo>
                  <a:lnTo>
                    <a:pt x="157632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4" name="object 111">
              <a:extLst>
                <a:ext uri="{FF2B5EF4-FFF2-40B4-BE49-F238E27FC236}">
                  <a16:creationId xmlns:a16="http://schemas.microsoft.com/office/drawing/2014/main" id="{FA685978-6F86-4730-6316-0254A4C31E39}"/>
                </a:ext>
              </a:extLst>
            </p:cNvPr>
            <p:cNvSpPr/>
            <p:nvPr/>
          </p:nvSpPr>
          <p:spPr>
            <a:xfrm>
              <a:off x="6822546" y="1711986"/>
              <a:ext cx="246379" cy="944243"/>
            </a:xfrm>
            <a:custGeom>
              <a:avLst/>
              <a:gdLst/>
              <a:ahLst/>
              <a:cxnLst/>
              <a:rect l="l" t="t" r="r" b="b"/>
              <a:pathLst>
                <a:path w="246379" h="944244">
                  <a:moveTo>
                    <a:pt x="0" y="0"/>
                  </a:moveTo>
                  <a:lnTo>
                    <a:pt x="245986" y="943622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5" name="object 112">
              <a:extLst>
                <a:ext uri="{FF2B5EF4-FFF2-40B4-BE49-F238E27FC236}">
                  <a16:creationId xmlns:a16="http://schemas.microsoft.com/office/drawing/2014/main" id="{C4019DE9-3552-0F39-4952-A5AE9EB5023B}"/>
                </a:ext>
              </a:extLst>
            </p:cNvPr>
            <p:cNvSpPr/>
            <p:nvPr/>
          </p:nvSpPr>
          <p:spPr>
            <a:xfrm>
              <a:off x="7852440" y="1931450"/>
              <a:ext cx="331470" cy="755015"/>
            </a:xfrm>
            <a:custGeom>
              <a:avLst/>
              <a:gdLst/>
              <a:ahLst/>
              <a:cxnLst/>
              <a:rect l="l" t="t" r="r" b="b"/>
              <a:pathLst>
                <a:path w="331470" h="755014">
                  <a:moveTo>
                    <a:pt x="0" y="754557"/>
                  </a:moveTo>
                  <a:lnTo>
                    <a:pt x="331050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16" name="object 113">
              <a:extLst>
                <a:ext uri="{FF2B5EF4-FFF2-40B4-BE49-F238E27FC236}">
                  <a16:creationId xmlns:a16="http://schemas.microsoft.com/office/drawing/2014/main" id="{17B98F81-1BCF-F0C3-B854-1D30D4A65529}"/>
                </a:ext>
              </a:extLst>
            </p:cNvPr>
            <p:cNvSpPr/>
            <p:nvPr/>
          </p:nvSpPr>
          <p:spPr>
            <a:xfrm>
              <a:off x="8177838" y="1935250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847" y="0"/>
                  </a:lnTo>
                </a:path>
              </a:pathLst>
            </a:custGeom>
            <a:ln w="12700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117" name="object 114">
            <a:extLst>
              <a:ext uri="{FF2B5EF4-FFF2-40B4-BE49-F238E27FC236}">
                <a16:creationId xmlns:a16="http://schemas.microsoft.com/office/drawing/2014/main" id="{AFCAD899-FC5F-D18A-A7BA-5723866C23DF}"/>
              </a:ext>
            </a:extLst>
          </p:cNvPr>
          <p:cNvSpPr/>
          <p:nvPr/>
        </p:nvSpPr>
        <p:spPr>
          <a:xfrm>
            <a:off x="2170314" y="4831131"/>
            <a:ext cx="7778003" cy="586068"/>
          </a:xfrm>
          <a:custGeom>
            <a:avLst/>
            <a:gdLst/>
            <a:ahLst/>
            <a:cxnLst/>
            <a:rect l="l" t="t" r="r" b="b"/>
            <a:pathLst>
              <a:path w="8815070" h="664210">
                <a:moveTo>
                  <a:pt x="8794941" y="0"/>
                </a:moveTo>
                <a:lnTo>
                  <a:pt x="8328636" y="19164"/>
                </a:lnTo>
                <a:lnTo>
                  <a:pt x="8342056" y="75046"/>
                </a:lnTo>
                <a:lnTo>
                  <a:pt x="8339661" y="129344"/>
                </a:lnTo>
                <a:lnTo>
                  <a:pt x="8323019" y="174910"/>
                </a:lnTo>
                <a:lnTo>
                  <a:pt x="8293698" y="204596"/>
                </a:lnTo>
                <a:lnTo>
                  <a:pt x="5226965" y="204596"/>
                </a:lnTo>
                <a:lnTo>
                  <a:pt x="5179876" y="205656"/>
                </a:lnTo>
                <a:lnTo>
                  <a:pt x="5131827" y="208744"/>
                </a:lnTo>
                <a:lnTo>
                  <a:pt x="5082979" y="213724"/>
                </a:lnTo>
                <a:lnTo>
                  <a:pt x="5033498" y="220458"/>
                </a:lnTo>
                <a:lnTo>
                  <a:pt x="4983548" y="228810"/>
                </a:lnTo>
                <a:lnTo>
                  <a:pt x="4933290" y="238643"/>
                </a:lnTo>
                <a:lnTo>
                  <a:pt x="4882891" y="249821"/>
                </a:lnTo>
                <a:lnTo>
                  <a:pt x="4832513" y="262206"/>
                </a:lnTo>
                <a:lnTo>
                  <a:pt x="4782319" y="275663"/>
                </a:lnTo>
                <a:lnTo>
                  <a:pt x="4732475" y="290054"/>
                </a:lnTo>
                <a:lnTo>
                  <a:pt x="4683143" y="305242"/>
                </a:lnTo>
                <a:lnTo>
                  <a:pt x="4634487" y="321091"/>
                </a:lnTo>
                <a:lnTo>
                  <a:pt x="4586670" y="337464"/>
                </a:lnTo>
                <a:lnTo>
                  <a:pt x="4539858" y="354224"/>
                </a:lnTo>
                <a:lnTo>
                  <a:pt x="4494213" y="371234"/>
                </a:lnTo>
                <a:lnTo>
                  <a:pt x="4449898" y="388358"/>
                </a:lnTo>
                <a:lnTo>
                  <a:pt x="4407079" y="405460"/>
                </a:lnTo>
                <a:lnTo>
                  <a:pt x="4364259" y="388358"/>
                </a:lnTo>
                <a:lnTo>
                  <a:pt x="4319944" y="371234"/>
                </a:lnTo>
                <a:lnTo>
                  <a:pt x="4274297" y="354224"/>
                </a:lnTo>
                <a:lnTo>
                  <a:pt x="4227482" y="337464"/>
                </a:lnTo>
                <a:lnTo>
                  <a:pt x="4179662" y="321091"/>
                </a:lnTo>
                <a:lnTo>
                  <a:pt x="4131001" y="305242"/>
                </a:lnTo>
                <a:lnTo>
                  <a:pt x="4081662" y="290054"/>
                </a:lnTo>
                <a:lnTo>
                  <a:pt x="4031808" y="275663"/>
                </a:lnTo>
                <a:lnTo>
                  <a:pt x="3981604" y="262206"/>
                </a:lnTo>
                <a:lnTo>
                  <a:pt x="3931212" y="249821"/>
                </a:lnTo>
                <a:lnTo>
                  <a:pt x="3880796" y="238643"/>
                </a:lnTo>
                <a:lnTo>
                  <a:pt x="3830519" y="228810"/>
                </a:lnTo>
                <a:lnTo>
                  <a:pt x="3780546" y="220458"/>
                </a:lnTo>
                <a:lnTo>
                  <a:pt x="3731039" y="213724"/>
                </a:lnTo>
                <a:lnTo>
                  <a:pt x="3682162" y="208744"/>
                </a:lnTo>
                <a:lnTo>
                  <a:pt x="3634078" y="205656"/>
                </a:lnTo>
                <a:lnTo>
                  <a:pt x="3586951" y="204596"/>
                </a:lnTo>
                <a:lnTo>
                  <a:pt x="520193" y="204596"/>
                </a:lnTo>
                <a:lnTo>
                  <a:pt x="490923" y="175105"/>
                </a:lnTo>
                <a:lnTo>
                  <a:pt x="474370" y="129859"/>
                </a:lnTo>
                <a:lnTo>
                  <a:pt x="472064" y="75604"/>
                </a:lnTo>
                <a:lnTo>
                  <a:pt x="485535" y="19088"/>
                </a:lnTo>
                <a:lnTo>
                  <a:pt x="19216" y="0"/>
                </a:lnTo>
                <a:lnTo>
                  <a:pt x="11594" y="21371"/>
                </a:lnTo>
                <a:lnTo>
                  <a:pt x="4345" y="50043"/>
                </a:lnTo>
                <a:lnTo>
                  <a:pt x="0" y="84260"/>
                </a:lnTo>
                <a:lnTo>
                  <a:pt x="1091" y="122266"/>
                </a:lnTo>
                <a:lnTo>
                  <a:pt x="10151" y="162305"/>
                </a:lnTo>
                <a:lnTo>
                  <a:pt x="29712" y="202624"/>
                </a:lnTo>
                <a:lnTo>
                  <a:pt x="62306" y="241465"/>
                </a:lnTo>
                <a:lnTo>
                  <a:pt x="110465" y="277074"/>
                </a:lnTo>
                <a:lnTo>
                  <a:pt x="176721" y="307695"/>
                </a:lnTo>
                <a:lnTo>
                  <a:pt x="220688" y="321611"/>
                </a:lnTo>
                <a:lnTo>
                  <a:pt x="269297" y="333181"/>
                </a:lnTo>
                <a:lnTo>
                  <a:pt x="321947" y="342322"/>
                </a:lnTo>
                <a:lnTo>
                  <a:pt x="378041" y="348952"/>
                </a:lnTo>
                <a:lnTo>
                  <a:pt x="436978" y="352991"/>
                </a:lnTo>
                <a:lnTo>
                  <a:pt x="498158" y="354355"/>
                </a:lnTo>
                <a:lnTo>
                  <a:pt x="3572486" y="353910"/>
                </a:lnTo>
                <a:lnTo>
                  <a:pt x="3600182" y="357678"/>
                </a:lnTo>
                <a:lnTo>
                  <a:pt x="3673915" y="374399"/>
                </a:lnTo>
                <a:lnTo>
                  <a:pt x="3718445" y="386835"/>
                </a:lnTo>
                <a:lnTo>
                  <a:pt x="3767079" y="401642"/>
                </a:lnTo>
                <a:lnTo>
                  <a:pt x="3819064" y="418563"/>
                </a:lnTo>
                <a:lnTo>
                  <a:pt x="3873648" y="437339"/>
                </a:lnTo>
                <a:lnTo>
                  <a:pt x="3930076" y="457710"/>
                </a:lnTo>
                <a:lnTo>
                  <a:pt x="3987596" y="479418"/>
                </a:lnTo>
                <a:lnTo>
                  <a:pt x="4045455" y="502205"/>
                </a:lnTo>
                <a:lnTo>
                  <a:pt x="4102899" y="525811"/>
                </a:lnTo>
                <a:lnTo>
                  <a:pt x="4159175" y="549977"/>
                </a:lnTo>
                <a:lnTo>
                  <a:pt x="4213531" y="574446"/>
                </a:lnTo>
                <a:lnTo>
                  <a:pt x="4407079" y="663651"/>
                </a:lnTo>
                <a:lnTo>
                  <a:pt x="4600627" y="574446"/>
                </a:lnTo>
                <a:lnTo>
                  <a:pt x="4655020" y="549977"/>
                </a:lnTo>
                <a:lnTo>
                  <a:pt x="4711279" y="525812"/>
                </a:lnTo>
                <a:lnTo>
                  <a:pt x="4768612" y="502210"/>
                </a:lnTo>
                <a:lnTo>
                  <a:pt x="4826229" y="479431"/>
                </a:lnTo>
                <a:lnTo>
                  <a:pt x="4883337" y="457735"/>
                </a:lnTo>
                <a:lnTo>
                  <a:pt x="4939147" y="437383"/>
                </a:lnTo>
                <a:lnTo>
                  <a:pt x="4992865" y="418633"/>
                </a:lnTo>
                <a:lnTo>
                  <a:pt x="5043702" y="401746"/>
                </a:lnTo>
                <a:lnTo>
                  <a:pt x="5090866" y="386982"/>
                </a:lnTo>
                <a:lnTo>
                  <a:pt x="5133566" y="374601"/>
                </a:lnTo>
                <a:lnTo>
                  <a:pt x="5171010" y="364863"/>
                </a:lnTo>
                <a:lnTo>
                  <a:pt x="5226965" y="354355"/>
                </a:lnTo>
                <a:lnTo>
                  <a:pt x="8315745" y="354355"/>
                </a:lnTo>
                <a:lnTo>
                  <a:pt x="8377016" y="352991"/>
                </a:lnTo>
                <a:lnTo>
                  <a:pt x="8435987" y="348952"/>
                </a:lnTo>
                <a:lnTo>
                  <a:pt x="8492085" y="342322"/>
                </a:lnTo>
                <a:lnTo>
                  <a:pt x="8544736" y="333181"/>
                </a:lnTo>
                <a:lnTo>
                  <a:pt x="8593369" y="321611"/>
                </a:lnTo>
                <a:lnTo>
                  <a:pt x="8637411" y="307695"/>
                </a:lnTo>
                <a:lnTo>
                  <a:pt x="8700271" y="278989"/>
                </a:lnTo>
                <a:lnTo>
                  <a:pt x="8746984" y="245754"/>
                </a:lnTo>
                <a:lnTo>
                  <a:pt x="8779655" y="209464"/>
                </a:lnTo>
                <a:lnTo>
                  <a:pt x="8800387" y="171588"/>
                </a:lnTo>
                <a:lnTo>
                  <a:pt x="8811284" y="133598"/>
                </a:lnTo>
                <a:lnTo>
                  <a:pt x="8814449" y="96964"/>
                </a:lnTo>
                <a:lnTo>
                  <a:pt x="8812463" y="66811"/>
                </a:lnTo>
                <a:lnTo>
                  <a:pt x="8807529" y="39900"/>
                </a:lnTo>
                <a:lnTo>
                  <a:pt x="8801177" y="17279"/>
                </a:lnTo>
                <a:lnTo>
                  <a:pt x="8794941" y="0"/>
                </a:lnTo>
                <a:close/>
              </a:path>
            </a:pathLst>
          </a:custGeom>
          <a:solidFill>
            <a:srgbClr val="F7A92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Coloplast"/>
              <a:ea typeface="+mn-ea"/>
              <a:cs typeface="+mn-cs"/>
            </a:endParaRPr>
          </a:p>
        </p:txBody>
      </p:sp>
      <p:grpSp>
        <p:nvGrpSpPr>
          <p:cNvPr id="118" name="object 115">
            <a:extLst>
              <a:ext uri="{FF2B5EF4-FFF2-40B4-BE49-F238E27FC236}">
                <a16:creationId xmlns:a16="http://schemas.microsoft.com/office/drawing/2014/main" id="{3CE856AF-BBD4-006A-3AD9-6DC53E4CAF63}"/>
              </a:ext>
            </a:extLst>
          </p:cNvPr>
          <p:cNvGrpSpPr/>
          <p:nvPr/>
        </p:nvGrpSpPr>
        <p:grpSpPr>
          <a:xfrm>
            <a:off x="4892844" y="5652028"/>
            <a:ext cx="710453" cy="710453"/>
            <a:chOff x="3850314" y="6571008"/>
            <a:chExt cx="805180" cy="805180"/>
          </a:xfrm>
        </p:grpSpPr>
        <p:sp>
          <p:nvSpPr>
            <p:cNvPr id="119" name="object 116">
              <a:extLst>
                <a:ext uri="{FF2B5EF4-FFF2-40B4-BE49-F238E27FC236}">
                  <a16:creationId xmlns:a16="http://schemas.microsoft.com/office/drawing/2014/main" id="{D33CD555-58B1-863A-448B-BCB5B07D81C3}"/>
                </a:ext>
              </a:extLst>
            </p:cNvPr>
            <p:cNvSpPr/>
            <p:nvPr/>
          </p:nvSpPr>
          <p:spPr>
            <a:xfrm>
              <a:off x="3857744" y="6578437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395097" y="0"/>
                  </a:moveTo>
                  <a:lnTo>
                    <a:pt x="349019" y="2658"/>
                  </a:lnTo>
                  <a:lnTo>
                    <a:pt x="304503" y="10434"/>
                  </a:lnTo>
                  <a:lnTo>
                    <a:pt x="261844" y="23033"/>
                  </a:lnTo>
                  <a:lnTo>
                    <a:pt x="221341" y="40157"/>
                  </a:lnTo>
                  <a:lnTo>
                    <a:pt x="183287" y="61510"/>
                  </a:lnTo>
                  <a:lnTo>
                    <a:pt x="147981" y="86796"/>
                  </a:lnTo>
                  <a:lnTo>
                    <a:pt x="115719" y="115719"/>
                  </a:lnTo>
                  <a:lnTo>
                    <a:pt x="86796" y="147981"/>
                  </a:lnTo>
                  <a:lnTo>
                    <a:pt x="61510" y="183287"/>
                  </a:lnTo>
                  <a:lnTo>
                    <a:pt x="40157" y="221341"/>
                  </a:lnTo>
                  <a:lnTo>
                    <a:pt x="23033" y="261844"/>
                  </a:lnTo>
                  <a:lnTo>
                    <a:pt x="10434" y="304503"/>
                  </a:lnTo>
                  <a:lnTo>
                    <a:pt x="2658" y="349019"/>
                  </a:lnTo>
                  <a:lnTo>
                    <a:pt x="0" y="395096"/>
                  </a:lnTo>
                  <a:lnTo>
                    <a:pt x="2658" y="441174"/>
                  </a:lnTo>
                  <a:lnTo>
                    <a:pt x="10434" y="485690"/>
                  </a:lnTo>
                  <a:lnTo>
                    <a:pt x="23033" y="528349"/>
                  </a:lnTo>
                  <a:lnTo>
                    <a:pt x="40157" y="568852"/>
                  </a:lnTo>
                  <a:lnTo>
                    <a:pt x="61510" y="606906"/>
                  </a:lnTo>
                  <a:lnTo>
                    <a:pt x="86796" y="642212"/>
                  </a:lnTo>
                  <a:lnTo>
                    <a:pt x="115719" y="674474"/>
                  </a:lnTo>
                  <a:lnTo>
                    <a:pt x="147981" y="703397"/>
                  </a:lnTo>
                  <a:lnTo>
                    <a:pt x="183287" y="728683"/>
                  </a:lnTo>
                  <a:lnTo>
                    <a:pt x="221341" y="750036"/>
                  </a:lnTo>
                  <a:lnTo>
                    <a:pt x="261844" y="767160"/>
                  </a:lnTo>
                  <a:lnTo>
                    <a:pt x="304503" y="779759"/>
                  </a:lnTo>
                  <a:lnTo>
                    <a:pt x="349019" y="787535"/>
                  </a:lnTo>
                  <a:lnTo>
                    <a:pt x="395097" y="790193"/>
                  </a:lnTo>
                  <a:lnTo>
                    <a:pt x="441174" y="787535"/>
                  </a:lnTo>
                  <a:lnTo>
                    <a:pt x="485690" y="779759"/>
                  </a:lnTo>
                  <a:lnTo>
                    <a:pt x="528349" y="767160"/>
                  </a:lnTo>
                  <a:lnTo>
                    <a:pt x="568852" y="750036"/>
                  </a:lnTo>
                  <a:lnTo>
                    <a:pt x="606906" y="728683"/>
                  </a:lnTo>
                  <a:lnTo>
                    <a:pt x="642212" y="703397"/>
                  </a:lnTo>
                  <a:lnTo>
                    <a:pt x="674474" y="674474"/>
                  </a:lnTo>
                  <a:lnTo>
                    <a:pt x="703397" y="642212"/>
                  </a:lnTo>
                  <a:lnTo>
                    <a:pt x="728683" y="606906"/>
                  </a:lnTo>
                  <a:lnTo>
                    <a:pt x="750036" y="568852"/>
                  </a:lnTo>
                  <a:lnTo>
                    <a:pt x="767160" y="528349"/>
                  </a:lnTo>
                  <a:lnTo>
                    <a:pt x="779759" y="485690"/>
                  </a:lnTo>
                  <a:lnTo>
                    <a:pt x="787535" y="441174"/>
                  </a:lnTo>
                  <a:lnTo>
                    <a:pt x="790194" y="395096"/>
                  </a:lnTo>
                  <a:lnTo>
                    <a:pt x="787535" y="349019"/>
                  </a:lnTo>
                  <a:lnTo>
                    <a:pt x="779759" y="304503"/>
                  </a:lnTo>
                  <a:lnTo>
                    <a:pt x="767160" y="261844"/>
                  </a:lnTo>
                  <a:lnTo>
                    <a:pt x="750036" y="221341"/>
                  </a:lnTo>
                  <a:lnTo>
                    <a:pt x="728683" y="183287"/>
                  </a:lnTo>
                  <a:lnTo>
                    <a:pt x="703397" y="147981"/>
                  </a:lnTo>
                  <a:lnTo>
                    <a:pt x="674474" y="115719"/>
                  </a:lnTo>
                  <a:lnTo>
                    <a:pt x="642212" y="86796"/>
                  </a:lnTo>
                  <a:lnTo>
                    <a:pt x="606906" y="61510"/>
                  </a:lnTo>
                  <a:lnTo>
                    <a:pt x="568852" y="40157"/>
                  </a:lnTo>
                  <a:lnTo>
                    <a:pt x="528349" y="23033"/>
                  </a:lnTo>
                  <a:lnTo>
                    <a:pt x="485690" y="10434"/>
                  </a:lnTo>
                  <a:lnTo>
                    <a:pt x="441174" y="2658"/>
                  </a:lnTo>
                  <a:lnTo>
                    <a:pt x="395097" y="0"/>
                  </a:lnTo>
                  <a:close/>
                </a:path>
              </a:pathLst>
            </a:custGeom>
            <a:solidFill>
              <a:srgbClr val="263A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20" name="object 117">
              <a:extLst>
                <a:ext uri="{FF2B5EF4-FFF2-40B4-BE49-F238E27FC236}">
                  <a16:creationId xmlns:a16="http://schemas.microsoft.com/office/drawing/2014/main" id="{9450A961-45E6-1F46-30DF-D367393124DD}"/>
                </a:ext>
              </a:extLst>
            </p:cNvPr>
            <p:cNvSpPr/>
            <p:nvPr/>
          </p:nvSpPr>
          <p:spPr>
            <a:xfrm>
              <a:off x="3857744" y="6578437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395097" y="790193"/>
                  </a:moveTo>
                  <a:lnTo>
                    <a:pt x="349019" y="787535"/>
                  </a:lnTo>
                  <a:lnTo>
                    <a:pt x="304503" y="779759"/>
                  </a:lnTo>
                  <a:lnTo>
                    <a:pt x="261844" y="767160"/>
                  </a:lnTo>
                  <a:lnTo>
                    <a:pt x="221341" y="750036"/>
                  </a:lnTo>
                  <a:lnTo>
                    <a:pt x="183287" y="728683"/>
                  </a:lnTo>
                  <a:lnTo>
                    <a:pt x="147981" y="703397"/>
                  </a:lnTo>
                  <a:lnTo>
                    <a:pt x="115719" y="674474"/>
                  </a:lnTo>
                  <a:lnTo>
                    <a:pt x="86796" y="642212"/>
                  </a:lnTo>
                  <a:lnTo>
                    <a:pt x="61510" y="606906"/>
                  </a:lnTo>
                  <a:lnTo>
                    <a:pt x="40157" y="568852"/>
                  </a:lnTo>
                  <a:lnTo>
                    <a:pt x="23033" y="528349"/>
                  </a:lnTo>
                  <a:lnTo>
                    <a:pt x="10434" y="485690"/>
                  </a:lnTo>
                  <a:lnTo>
                    <a:pt x="2658" y="441174"/>
                  </a:lnTo>
                  <a:lnTo>
                    <a:pt x="0" y="395096"/>
                  </a:lnTo>
                  <a:lnTo>
                    <a:pt x="2658" y="349019"/>
                  </a:lnTo>
                  <a:lnTo>
                    <a:pt x="10434" y="304503"/>
                  </a:lnTo>
                  <a:lnTo>
                    <a:pt x="23033" y="261844"/>
                  </a:lnTo>
                  <a:lnTo>
                    <a:pt x="40157" y="221341"/>
                  </a:lnTo>
                  <a:lnTo>
                    <a:pt x="61510" y="183287"/>
                  </a:lnTo>
                  <a:lnTo>
                    <a:pt x="86796" y="147981"/>
                  </a:lnTo>
                  <a:lnTo>
                    <a:pt x="115719" y="115719"/>
                  </a:lnTo>
                  <a:lnTo>
                    <a:pt x="147981" y="86796"/>
                  </a:lnTo>
                  <a:lnTo>
                    <a:pt x="183287" y="61510"/>
                  </a:lnTo>
                  <a:lnTo>
                    <a:pt x="221341" y="40157"/>
                  </a:lnTo>
                  <a:lnTo>
                    <a:pt x="261844" y="23033"/>
                  </a:lnTo>
                  <a:lnTo>
                    <a:pt x="304503" y="10434"/>
                  </a:lnTo>
                  <a:lnTo>
                    <a:pt x="349019" y="2658"/>
                  </a:lnTo>
                  <a:lnTo>
                    <a:pt x="395097" y="0"/>
                  </a:lnTo>
                  <a:lnTo>
                    <a:pt x="441174" y="2658"/>
                  </a:lnTo>
                  <a:lnTo>
                    <a:pt x="485690" y="10434"/>
                  </a:lnTo>
                  <a:lnTo>
                    <a:pt x="528349" y="23033"/>
                  </a:lnTo>
                  <a:lnTo>
                    <a:pt x="568852" y="40157"/>
                  </a:lnTo>
                  <a:lnTo>
                    <a:pt x="606906" y="61510"/>
                  </a:lnTo>
                  <a:lnTo>
                    <a:pt x="642212" y="86796"/>
                  </a:lnTo>
                  <a:lnTo>
                    <a:pt x="674474" y="115719"/>
                  </a:lnTo>
                  <a:lnTo>
                    <a:pt x="703397" y="147981"/>
                  </a:lnTo>
                  <a:lnTo>
                    <a:pt x="728683" y="183287"/>
                  </a:lnTo>
                  <a:lnTo>
                    <a:pt x="750036" y="221341"/>
                  </a:lnTo>
                  <a:lnTo>
                    <a:pt x="767160" y="261844"/>
                  </a:lnTo>
                  <a:lnTo>
                    <a:pt x="779759" y="304503"/>
                  </a:lnTo>
                  <a:lnTo>
                    <a:pt x="787535" y="349019"/>
                  </a:lnTo>
                  <a:lnTo>
                    <a:pt x="790194" y="395096"/>
                  </a:lnTo>
                  <a:lnTo>
                    <a:pt x="787535" y="441174"/>
                  </a:lnTo>
                  <a:lnTo>
                    <a:pt x="779759" y="485690"/>
                  </a:lnTo>
                  <a:lnTo>
                    <a:pt x="767160" y="528349"/>
                  </a:lnTo>
                  <a:lnTo>
                    <a:pt x="750036" y="568852"/>
                  </a:lnTo>
                  <a:lnTo>
                    <a:pt x="728683" y="606906"/>
                  </a:lnTo>
                  <a:lnTo>
                    <a:pt x="703397" y="642212"/>
                  </a:lnTo>
                  <a:lnTo>
                    <a:pt x="674474" y="674474"/>
                  </a:lnTo>
                  <a:lnTo>
                    <a:pt x="642212" y="703397"/>
                  </a:lnTo>
                  <a:lnTo>
                    <a:pt x="606906" y="728683"/>
                  </a:lnTo>
                  <a:lnTo>
                    <a:pt x="568852" y="750036"/>
                  </a:lnTo>
                  <a:lnTo>
                    <a:pt x="528349" y="767160"/>
                  </a:lnTo>
                  <a:lnTo>
                    <a:pt x="485690" y="779759"/>
                  </a:lnTo>
                  <a:lnTo>
                    <a:pt x="441174" y="787535"/>
                  </a:lnTo>
                  <a:lnTo>
                    <a:pt x="395097" y="790193"/>
                  </a:lnTo>
                  <a:close/>
                </a:path>
              </a:pathLst>
            </a:custGeom>
            <a:ln w="14859">
              <a:solidFill>
                <a:srgbClr val="263A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121" name="object 118">
            <a:extLst>
              <a:ext uri="{FF2B5EF4-FFF2-40B4-BE49-F238E27FC236}">
                <a16:creationId xmlns:a16="http://schemas.microsoft.com/office/drawing/2014/main" id="{DB63DD0C-E1A0-F1DD-B62C-21FF11011556}"/>
              </a:ext>
            </a:extLst>
          </p:cNvPr>
          <p:cNvSpPr txBox="1"/>
          <p:nvPr/>
        </p:nvSpPr>
        <p:spPr>
          <a:xfrm>
            <a:off x="4975150" y="5857910"/>
            <a:ext cx="508747" cy="3101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6679" marR="4483" lvl="0" indent="-56032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Catheter  Choice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22" name="object 119">
            <a:extLst>
              <a:ext uri="{FF2B5EF4-FFF2-40B4-BE49-F238E27FC236}">
                <a16:creationId xmlns:a16="http://schemas.microsoft.com/office/drawing/2014/main" id="{81D33BA7-D74D-B38B-E424-8F1F7C8FFCAD}"/>
              </a:ext>
            </a:extLst>
          </p:cNvPr>
          <p:cNvGrpSpPr/>
          <p:nvPr/>
        </p:nvGrpSpPr>
        <p:grpSpPr>
          <a:xfrm>
            <a:off x="5902144" y="5635865"/>
            <a:ext cx="360829" cy="707651"/>
            <a:chOff x="4994186" y="6552689"/>
            <a:chExt cx="408940" cy="802005"/>
          </a:xfrm>
        </p:grpSpPr>
        <p:sp>
          <p:nvSpPr>
            <p:cNvPr id="123" name="object 120">
              <a:extLst>
                <a:ext uri="{FF2B5EF4-FFF2-40B4-BE49-F238E27FC236}">
                  <a16:creationId xmlns:a16="http://schemas.microsoft.com/office/drawing/2014/main" id="{F5BB53DD-75D5-F9A7-1B5C-DDC5EEC4E799}"/>
                </a:ext>
              </a:extLst>
            </p:cNvPr>
            <p:cNvSpPr/>
            <p:nvPr/>
          </p:nvSpPr>
          <p:spPr>
            <a:xfrm>
              <a:off x="5000536" y="6565392"/>
              <a:ext cx="236854" cy="782955"/>
            </a:xfrm>
            <a:custGeom>
              <a:avLst/>
              <a:gdLst/>
              <a:ahLst/>
              <a:cxnLst/>
              <a:rect l="l" t="t" r="r" b="b"/>
              <a:pathLst>
                <a:path w="236854" h="782954">
                  <a:moveTo>
                    <a:pt x="77076" y="0"/>
                  </a:moveTo>
                  <a:lnTo>
                    <a:pt x="0" y="38"/>
                  </a:lnTo>
                  <a:lnTo>
                    <a:pt x="25" y="44145"/>
                  </a:lnTo>
                  <a:lnTo>
                    <a:pt x="47447" y="44119"/>
                  </a:lnTo>
                  <a:lnTo>
                    <a:pt x="188925" y="391261"/>
                  </a:lnTo>
                  <a:lnTo>
                    <a:pt x="47434" y="738416"/>
                  </a:lnTo>
                  <a:lnTo>
                    <a:pt x="0" y="738428"/>
                  </a:lnTo>
                  <a:lnTo>
                    <a:pt x="25" y="782535"/>
                  </a:lnTo>
                  <a:lnTo>
                    <a:pt x="77089" y="782497"/>
                  </a:lnTo>
                  <a:lnTo>
                    <a:pt x="236550" y="391261"/>
                  </a:lnTo>
                  <a:lnTo>
                    <a:pt x="77076" y="0"/>
                  </a:lnTo>
                  <a:close/>
                </a:path>
              </a:pathLst>
            </a:custGeom>
            <a:solidFill>
              <a:srgbClr val="F7A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24" name="object 121">
              <a:extLst>
                <a:ext uri="{FF2B5EF4-FFF2-40B4-BE49-F238E27FC236}">
                  <a16:creationId xmlns:a16="http://schemas.microsoft.com/office/drawing/2014/main" id="{B86C8899-3318-A8A9-EC80-2D1D487315B2}"/>
                </a:ext>
              </a:extLst>
            </p:cNvPr>
            <p:cNvSpPr/>
            <p:nvPr/>
          </p:nvSpPr>
          <p:spPr>
            <a:xfrm>
              <a:off x="5000536" y="6565392"/>
              <a:ext cx="236854" cy="782955"/>
            </a:xfrm>
            <a:custGeom>
              <a:avLst/>
              <a:gdLst/>
              <a:ahLst/>
              <a:cxnLst/>
              <a:rect l="l" t="t" r="r" b="b"/>
              <a:pathLst>
                <a:path w="236854" h="782954">
                  <a:moveTo>
                    <a:pt x="25" y="782535"/>
                  </a:moveTo>
                  <a:lnTo>
                    <a:pt x="0" y="738428"/>
                  </a:lnTo>
                  <a:lnTo>
                    <a:pt x="47434" y="738416"/>
                  </a:lnTo>
                  <a:lnTo>
                    <a:pt x="188925" y="391261"/>
                  </a:lnTo>
                  <a:lnTo>
                    <a:pt x="47447" y="44119"/>
                  </a:lnTo>
                  <a:lnTo>
                    <a:pt x="25" y="44145"/>
                  </a:lnTo>
                  <a:lnTo>
                    <a:pt x="0" y="38"/>
                  </a:lnTo>
                  <a:lnTo>
                    <a:pt x="77076" y="0"/>
                  </a:lnTo>
                  <a:lnTo>
                    <a:pt x="236550" y="391261"/>
                  </a:lnTo>
                  <a:lnTo>
                    <a:pt x="77089" y="782497"/>
                  </a:lnTo>
                  <a:lnTo>
                    <a:pt x="25" y="782535"/>
                  </a:lnTo>
                  <a:close/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25" name="object 122">
              <a:extLst>
                <a:ext uri="{FF2B5EF4-FFF2-40B4-BE49-F238E27FC236}">
                  <a16:creationId xmlns:a16="http://schemas.microsoft.com/office/drawing/2014/main" id="{6C3AA0BC-2677-8548-A5BA-E1036ADD4025}"/>
                </a:ext>
              </a:extLst>
            </p:cNvPr>
            <p:cNvSpPr/>
            <p:nvPr/>
          </p:nvSpPr>
          <p:spPr>
            <a:xfrm>
              <a:off x="5159930" y="6559039"/>
              <a:ext cx="236854" cy="782955"/>
            </a:xfrm>
            <a:custGeom>
              <a:avLst/>
              <a:gdLst/>
              <a:ahLst/>
              <a:cxnLst/>
              <a:rect l="l" t="t" r="r" b="b"/>
              <a:pathLst>
                <a:path w="236854" h="782954">
                  <a:moveTo>
                    <a:pt x="77076" y="0"/>
                  </a:moveTo>
                  <a:lnTo>
                    <a:pt x="0" y="38"/>
                  </a:lnTo>
                  <a:lnTo>
                    <a:pt x="25" y="44145"/>
                  </a:lnTo>
                  <a:lnTo>
                    <a:pt x="47447" y="44119"/>
                  </a:lnTo>
                  <a:lnTo>
                    <a:pt x="188925" y="391261"/>
                  </a:lnTo>
                  <a:lnTo>
                    <a:pt x="47434" y="738416"/>
                  </a:lnTo>
                  <a:lnTo>
                    <a:pt x="0" y="738428"/>
                  </a:lnTo>
                  <a:lnTo>
                    <a:pt x="25" y="782535"/>
                  </a:lnTo>
                  <a:lnTo>
                    <a:pt x="77089" y="782497"/>
                  </a:lnTo>
                  <a:lnTo>
                    <a:pt x="236550" y="391261"/>
                  </a:lnTo>
                  <a:lnTo>
                    <a:pt x="77076" y="0"/>
                  </a:lnTo>
                  <a:close/>
                </a:path>
              </a:pathLst>
            </a:custGeom>
            <a:solidFill>
              <a:srgbClr val="F7A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  <p:sp>
          <p:nvSpPr>
            <p:cNvPr id="126" name="object 123">
              <a:extLst>
                <a:ext uri="{FF2B5EF4-FFF2-40B4-BE49-F238E27FC236}">
                  <a16:creationId xmlns:a16="http://schemas.microsoft.com/office/drawing/2014/main" id="{26865AE4-CA03-5354-768D-B7C1DCD44864}"/>
                </a:ext>
              </a:extLst>
            </p:cNvPr>
            <p:cNvSpPr/>
            <p:nvPr/>
          </p:nvSpPr>
          <p:spPr>
            <a:xfrm>
              <a:off x="5159930" y="6559039"/>
              <a:ext cx="236854" cy="782955"/>
            </a:xfrm>
            <a:custGeom>
              <a:avLst/>
              <a:gdLst/>
              <a:ahLst/>
              <a:cxnLst/>
              <a:rect l="l" t="t" r="r" b="b"/>
              <a:pathLst>
                <a:path w="236854" h="782954">
                  <a:moveTo>
                    <a:pt x="25" y="782535"/>
                  </a:moveTo>
                  <a:lnTo>
                    <a:pt x="0" y="738428"/>
                  </a:lnTo>
                  <a:lnTo>
                    <a:pt x="47434" y="738416"/>
                  </a:lnTo>
                  <a:lnTo>
                    <a:pt x="188925" y="391261"/>
                  </a:lnTo>
                  <a:lnTo>
                    <a:pt x="47447" y="44119"/>
                  </a:lnTo>
                  <a:lnTo>
                    <a:pt x="25" y="44145"/>
                  </a:lnTo>
                  <a:lnTo>
                    <a:pt x="0" y="38"/>
                  </a:lnTo>
                  <a:lnTo>
                    <a:pt x="77076" y="0"/>
                  </a:lnTo>
                  <a:lnTo>
                    <a:pt x="236550" y="391261"/>
                  </a:lnTo>
                  <a:lnTo>
                    <a:pt x="77089" y="782497"/>
                  </a:lnTo>
                  <a:lnTo>
                    <a:pt x="25" y="782535"/>
                  </a:lnTo>
                  <a:close/>
                </a:path>
              </a:pathLst>
            </a:custGeom>
            <a:ln w="12699">
              <a:solidFill>
                <a:srgbClr val="F7A92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srgbClr val="213D46"/>
                </a:solidFill>
                <a:effectLst/>
                <a:uLnTx/>
                <a:uFillTx/>
                <a:latin typeface="Coloplast"/>
                <a:ea typeface="+mn-ea"/>
                <a:cs typeface="+mn-cs"/>
              </a:endParaRPr>
            </a:p>
          </p:txBody>
        </p:sp>
      </p:grpSp>
      <p:sp>
        <p:nvSpPr>
          <p:cNvPr id="127" name="object 124">
            <a:extLst>
              <a:ext uri="{FF2B5EF4-FFF2-40B4-BE49-F238E27FC236}">
                <a16:creationId xmlns:a16="http://schemas.microsoft.com/office/drawing/2014/main" id="{A8E78BD0-5CFA-AADE-1270-AE4D0518787D}"/>
              </a:ext>
            </a:extLst>
          </p:cNvPr>
          <p:cNvSpPr txBox="1"/>
          <p:nvPr/>
        </p:nvSpPr>
        <p:spPr>
          <a:xfrm>
            <a:off x="6539470" y="5699407"/>
            <a:ext cx="1058956" cy="6089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1" i="0" u="none" strike="noStrike" kern="1200" cap="none" spc="-2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COMPLIANCE </a:t>
            </a:r>
            <a:r>
              <a:rPr kumimoji="0" sz="971" b="1" i="0" u="none" strike="noStrike" kern="1200" cap="none" spc="-22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OUTCOMES </a:t>
            </a:r>
            <a:r>
              <a:rPr kumimoji="0" sz="971" b="1" i="0" u="none" strike="noStrike" kern="1200" cap="none" spc="-13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71" b="1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971" b="1" i="0" u="none" strike="noStrike" kern="1200" cap="none" spc="-26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  <a:r>
              <a:rPr kumimoji="0" sz="971" b="1" i="0" u="none" strike="noStrike" kern="1200" cap="none" spc="-4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VERSE</a:t>
            </a:r>
            <a:r>
              <a:rPr kumimoji="0" sz="971" b="1" i="0" u="none" strike="noStrike" kern="1200" cap="none" spc="-97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71" b="1" i="0" u="none" strike="noStrike" kern="1200" cap="none" spc="-31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EVENTS  </a:t>
            </a:r>
            <a:r>
              <a:rPr kumimoji="0" sz="971" b="1" i="0" u="none" strike="noStrike" kern="1200" cap="none" spc="4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</a:t>
            </a:r>
            <a:r>
              <a:rPr kumimoji="0" sz="971" b="1" i="0" u="none" strike="noStrike" kern="1200" cap="none" spc="-18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</a:t>
            </a:r>
            <a:r>
              <a:rPr kumimoji="0" sz="971" b="1" i="0" u="none" strike="noStrike" kern="1200" cap="none" spc="-49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ALITY</a:t>
            </a:r>
            <a:r>
              <a:rPr kumimoji="0" sz="971" b="1" i="0" u="none" strike="noStrike" kern="1200" cap="none" spc="-97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71" b="1" i="0" u="none" strike="noStrike" kern="1200" cap="none" spc="0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OF</a:t>
            </a:r>
            <a:r>
              <a:rPr kumimoji="0" sz="971" b="1" i="0" u="none" strike="noStrike" kern="1200" cap="none" spc="-101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71" b="1" i="0" u="none" strike="noStrike" kern="1200" cap="none" spc="-71" normalizeH="0" baseline="0" noProof="0">
                <a:ln>
                  <a:noFill/>
                </a:ln>
                <a:solidFill>
                  <a:srgbClr val="263A6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LIFE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srgbClr val="213D4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689300D-E64B-E5AD-F3F1-35A254BF336D}"/>
              </a:ext>
            </a:extLst>
          </p:cNvPr>
          <p:cNvSpPr txBox="1"/>
          <p:nvPr/>
        </p:nvSpPr>
        <p:spPr>
          <a:xfrm>
            <a:off x="2627691" y="6605735"/>
            <a:ext cx="11272296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American Association for Homecare.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Catheter diagram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(December 2021).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https://aahomecare.org/files/galleries/Catheter_Diagram_12_21.pdf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4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833B8-F330-7F09-4C04-A09823F8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E4F2F902-4517-DE4B-7522-11407E245356}"/>
              </a:ext>
            </a:extLst>
          </p:cNvPr>
          <p:cNvSpPr>
            <a:spLocks/>
          </p:cNvSpPr>
          <p:nvPr/>
        </p:nvSpPr>
        <p:spPr>
          <a:xfrm>
            <a:off x="0" y="329116"/>
            <a:ext cx="12188952" cy="505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BD539-710E-BA9A-0A77-C3529C140C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4D2931FB-71F6-89C1-19EF-F7BE34AA63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4A85B2-464A-40CA-32E2-4AC8CE108D3D}"/>
              </a:ext>
            </a:extLst>
          </p:cNvPr>
          <p:cNvSpPr txBox="1">
            <a:spLocks/>
          </p:cNvSpPr>
          <p:nvPr/>
        </p:nvSpPr>
        <p:spPr>
          <a:xfrm>
            <a:off x="792702" y="391604"/>
            <a:ext cx="10169558" cy="1044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Coloplast Medium"/>
              </a:rPr>
              <a:t>VIDEO COMPARISON OF HYDRO VS NON-HYDRO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loplast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91B0-AE3F-8619-8891-68E6B9FB285C}"/>
              </a:ext>
            </a:extLst>
          </p:cNvPr>
          <p:cNvSpPr txBox="1"/>
          <p:nvPr/>
        </p:nvSpPr>
        <p:spPr>
          <a:xfrm>
            <a:off x="792702" y="864915"/>
            <a:ext cx="9518916" cy="49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4F81BD"/>
                </a:solidFill>
                <a:latin typeface="Arial"/>
              </a:rPr>
              <a:t>Hydrophilic catheters 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inimize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friction and enable smooth insertion and withdrawal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loplast Medium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8868F-4449-DCC0-B6A5-637D1E4791B2}"/>
              </a:ext>
            </a:extLst>
          </p:cNvPr>
          <p:cNvSpPr txBox="1"/>
          <p:nvPr/>
        </p:nvSpPr>
        <p:spPr>
          <a:xfrm>
            <a:off x="2326177" y="6331346"/>
            <a:ext cx="9300767" cy="4580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Disclaimer: </a:t>
            </a:r>
            <a:r>
              <a:rPr lang="en-US" sz="1050" dirty="0">
                <a:solidFill>
                  <a:prstClr val="black"/>
                </a:solidFill>
                <a:latin typeface="Arial"/>
              </a:rPr>
              <a:t>Blue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dye test to demonstrate that the hydrophilic coating remains on the catheter throughout the catheterization process in contrast with non-hydrophilic coated catheter.  The test used catheters from a single manufacturer from Dec. 2024 </a:t>
            </a:r>
          </a:p>
        </p:txBody>
      </p:sp>
    </p:spTree>
    <p:extLst>
      <p:ext uri="{BB962C8B-B14F-4D97-AF65-F5344CB8AC3E}">
        <p14:creationId xmlns:p14="http://schemas.microsoft.com/office/powerpoint/2010/main" val="333812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/>
          </p:cNvSpPr>
          <p:nvPr/>
        </p:nvSpPr>
        <p:spPr>
          <a:xfrm>
            <a:off x="0" y="475848"/>
            <a:ext cx="12188952" cy="548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1811" y="2288602"/>
            <a:ext cx="10814672" cy="39523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62"/>
              </a:lnSpc>
              <a:spcBef>
                <a:spcPts val="10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13CC7-2E3F-B983-0CDE-32A5E1CA5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6532"/>
          </a:xfrm>
          <a:prstGeom prst="rect">
            <a:avLst/>
          </a:prstGeom>
          <a:solidFill>
            <a:srgbClr val="F75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84A4FE9-889B-8D9B-84E1-AC3B33978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8" y="6399555"/>
            <a:ext cx="1882513" cy="3215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F6F63E-0B27-7C3C-C9C5-91875D494C8E}"/>
              </a:ext>
            </a:extLst>
          </p:cNvPr>
          <p:cNvSpPr txBox="1">
            <a:spLocks/>
          </p:cNvSpPr>
          <p:nvPr/>
        </p:nvSpPr>
        <p:spPr>
          <a:xfrm>
            <a:off x="725489" y="544652"/>
            <a:ext cx="10169558" cy="1044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loplast Medium"/>
                <a:ea typeface="+mj-ea"/>
                <a:cs typeface="+mj-cs"/>
              </a:rPr>
              <a:t>BENEFITS OF HYDROPHILIC CATHETERS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E5DEF4-73EF-A83A-9828-7FCEA14875F4}"/>
              </a:ext>
            </a:extLst>
          </p:cNvPr>
          <p:cNvSpPr txBox="1">
            <a:spLocks/>
          </p:cNvSpPr>
          <p:nvPr/>
        </p:nvSpPr>
        <p:spPr>
          <a:xfrm>
            <a:off x="835461" y="1387263"/>
            <a:ext cx="10741022" cy="18911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0000" marR="0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Hydrophilic catheters protect the fragile urethra by reducing friction,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1, 2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resulting in up to: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55%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reduced risk of urethral trauma 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2-7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72%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reduced risk of urethral strictures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Reduction of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factors for UTIs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 3, 4, 8-9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pain and discomfort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7, 10-12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 levels of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patient satisfaction 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vs. uncoated catheters</a:t>
            </a:r>
            <a:r>
              <a:rPr lang="en-US" baseline="3000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10-14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is associated with better adherence 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 </a:t>
            </a:r>
          </a:p>
          <a:p>
            <a:pPr marL="396900" lvl="1" indent="0">
              <a:buClr>
                <a:srgbClr val="002060"/>
              </a:buClr>
              <a:buNone/>
              <a:defRPr/>
            </a:pPr>
            <a:endParaRPr lang="en-US" baseline="3000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1E715-852A-26C0-E9C1-81C67EC4D7D3}"/>
              </a:ext>
            </a:extLst>
          </p:cNvPr>
          <p:cNvSpPr txBox="1"/>
          <p:nvPr/>
        </p:nvSpPr>
        <p:spPr>
          <a:xfrm>
            <a:off x="835461" y="4739647"/>
            <a:ext cx="10416262" cy="120267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Numerous professional associations, like the American Urological Association (AUA) and the Society of Urodynamics, Female Pelvic Medicine &amp; Urogenital Reconstruction (SUFU), have published guidelines recognizing these clinical benefits of hydrophilic technology.</a:t>
            </a:r>
            <a:r>
              <a:rPr kumimoji="0" lang="en-US" sz="1800" b="0" i="0" u="none" strike="noStrike" kern="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16-20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AE55F-8AE6-027E-2AEA-9E8654383959}"/>
              </a:ext>
            </a:extLst>
          </p:cNvPr>
          <p:cNvSpPr txBox="1"/>
          <p:nvPr/>
        </p:nvSpPr>
        <p:spPr>
          <a:xfrm>
            <a:off x="2083939" y="6174525"/>
            <a:ext cx="1010806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Ali, S., et al. </a:t>
            </a:r>
            <a:r>
              <a:rPr lang="en-US" sz="8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BMC </a:t>
            </a:r>
            <a:r>
              <a:rPr lang="en-US" sz="800" b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Urol</a:t>
            </a:r>
            <a:r>
              <a:rPr lang="en-US" sz="8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en-US" sz="8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b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(2024). </a:t>
            </a:r>
            <a:r>
              <a:rPr lang="en-US" sz="800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Liao, X., et al. Int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Urol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Nephrol (2022). 3. Feng, D., et al. Asian J Surg (2020). 4. Li, Arch Phys Med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Rehabil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(2013). 5. Cardenas, D. et al. PMR (2011). 6.</a:t>
            </a:r>
            <a:r>
              <a:rPr lang="en-US" sz="800"/>
              <a:t>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Shamout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et al. Spinal Cord (2017).    7.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Stensballe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J., et al.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Urol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(2005). 8. Kennelly, M., et al. Advances in Urology (2019). 9. Clark, J., et al. Spinal Cord (2015). 10..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Barken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K., et al. BMC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Urol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(2022). 11. Newman, D., et al. Urologic Nursing (2021). 12. Ko, K., et al. Int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Neurourol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 (2022). 13. Barbosa et al. Patient preference and adherence (2012). 14. </a:t>
            </a:r>
            <a:r>
              <a:rPr lang="da-DK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Plata, et al. World J Urol (2022). 15. Håkansson, et al. Urologic nursing (2016). 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16. Ginsberg, et al. J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Urol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(2021). 17.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Quallich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 Wound Ostomy Continence </a:t>
            </a:r>
            <a:r>
              <a:rPr lang="en-US" sz="8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Nurs</a:t>
            </a:r>
            <a:r>
              <a:rPr lang="en-US" sz="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(2023). 18. IPAC, Best Practices for clean (2020). 19. Lauridsen, et al., EAUN guideline on IC in adults (2024). 20. Gould, et al., CDC (2009).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AE787A-9265-28BF-C011-A11D23645F86}"/>
              </a:ext>
            </a:extLst>
          </p:cNvPr>
          <p:cNvSpPr txBox="1">
            <a:spLocks/>
          </p:cNvSpPr>
          <p:nvPr/>
        </p:nvSpPr>
        <p:spPr>
          <a:xfrm>
            <a:off x="835461" y="3437013"/>
            <a:ext cx="10741022" cy="1182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0000" marR="0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A2B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Compared to uncoated catheters, hydrophilic catheter users: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a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22% reduced risk of UTIs 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</a:p>
          <a:p>
            <a:pPr marL="630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Avoid ~18 complications </a:t>
            </a:r>
            <a:r>
              <a:rPr lang="en-US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their lifetime </a:t>
            </a:r>
            <a:r>
              <a:rPr lang="en-US" baseline="3000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</a:t>
            </a: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0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oplast PowerPoint Template">
  <a:themeElements>
    <a:clrScheme name="Coloplast">
      <a:dk1>
        <a:srgbClr val="213D46"/>
      </a:dk1>
      <a:lt1>
        <a:srgbClr val="FFFFFF"/>
      </a:lt1>
      <a:dk2>
        <a:srgbClr val="47575E"/>
      </a:dk2>
      <a:lt2>
        <a:srgbClr val="F3F5F5"/>
      </a:lt2>
      <a:accent1>
        <a:srgbClr val="00A2BA"/>
      </a:accent1>
      <a:accent2>
        <a:srgbClr val="006170"/>
      </a:accent2>
      <a:accent3>
        <a:srgbClr val="038296"/>
      </a:accent3>
      <a:accent4>
        <a:srgbClr val="B2E3EA"/>
      </a:accent4>
      <a:accent5>
        <a:srgbClr val="E0F5F9"/>
      </a:accent5>
      <a:accent6>
        <a:srgbClr val="DCE0E1"/>
      </a:accent6>
      <a:hlink>
        <a:srgbClr val="00A2BA"/>
      </a:hlink>
      <a:folHlink>
        <a:srgbClr val="00A2BA"/>
      </a:folHlink>
    </a:clrScheme>
    <a:fontScheme name="Coloplast">
      <a:majorFont>
        <a:latin typeface="Coloplast Medium"/>
        <a:ea typeface=""/>
        <a:cs typeface=""/>
      </a:majorFont>
      <a:minorFont>
        <a:latin typeface="Colopla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Turquoise 50">
      <a:srgbClr val="E0F5F9"/>
    </a:custClr>
    <a:custClr name="Turquoise 100">
      <a:srgbClr val="CCECF3"/>
    </a:custClr>
    <a:custClr name="Turquoise 200">
      <a:srgbClr val="B3E3ED"/>
    </a:custClr>
    <a:custClr name="Turquoise 300">
      <a:srgbClr val="80D0DE"/>
    </a:custClr>
    <a:custClr name="Turquoise 400">
      <a:srgbClr val="4CBECF"/>
    </a:custClr>
    <a:custClr name="Turquoise 500">
      <a:srgbClr val="00A2BA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ey 50">
      <a:srgbClr val="F4F5F5"/>
    </a:custClr>
    <a:custClr name="Grey 100">
      <a:srgbClr val="EBEEEF"/>
    </a:custClr>
    <a:custClr name="Grey 200">
      <a:srgbClr val="DDE2E4"/>
    </a:custClr>
    <a:custClr name="Grey 300">
      <a:srgbClr val="CAD0D3"/>
    </a:custClr>
    <a:custClr name="Grey 400">
      <a:srgbClr val="B4BDC0"/>
    </a:custClr>
    <a:custClr name="Grey 500">
      <a:srgbClr val="7A8B9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and 50">
      <a:srgbClr val="FCFCFB"/>
    </a:custClr>
    <a:custClr name="Sand 100">
      <a:srgbClr val="F6F6F3"/>
    </a:custClr>
    <a:custClr name="Sand 200">
      <a:srgbClr val="F1F0EC"/>
    </a:custClr>
    <a:custClr name="Sand 300">
      <a:srgbClr val="E5E4E0"/>
    </a:custClr>
    <a:custClr name="Sand 400">
      <a:srgbClr val="DCDAD5"/>
    </a:custClr>
    <a:custClr name="Sand 500">
      <a:srgbClr val="D5D2C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een">
      <a:srgbClr val="88BE75"/>
    </a:custClr>
    <a:custClr name="Orange">
      <a:srgbClr val="FBAB61"/>
    </a:custClr>
    <a:custClr name="Teal">
      <a:srgbClr val="378C87"/>
    </a:custClr>
    <a:custClr name="Coral">
      <a:srgbClr val="F17E64"/>
    </a:custClr>
  </a:custClrLst>
  <a:extLst>
    <a:ext uri="{05A4C25C-085E-4340-85A3-A5531E510DB2}">
      <thm15:themeFamily xmlns:thm15="http://schemas.microsoft.com/office/thememl/2012/main" name="Presentation1" id="{86C87344-66B9-F64D-9470-3768DAFD1A2A}" vid="{A5FA67DB-C545-8E4B-ACEB-8DD09697BA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2060167AFAE4AAC48384F0C4B02E6" ma:contentTypeVersion="18" ma:contentTypeDescription="Create a new document." ma:contentTypeScope="" ma:versionID="8cabe384a2ba0ba25fdf1c8bfcfb1f9e">
  <xsd:schema xmlns:xsd="http://www.w3.org/2001/XMLSchema" xmlns:xs="http://www.w3.org/2001/XMLSchema" xmlns:p="http://schemas.microsoft.com/office/2006/metadata/properties" xmlns:ns2="8e42277e-bc2a-4f8e-bdb2-ac921d6ec188" xmlns:ns3="a5431fe4-2f46-4adf-90c0-5db6fb771551" targetNamespace="http://schemas.microsoft.com/office/2006/metadata/properties" ma:root="true" ma:fieldsID="82c89331f1a88a1a362fdc2840318798" ns2:_="" ns3:_="">
    <xsd:import namespace="8e42277e-bc2a-4f8e-bdb2-ac921d6ec188"/>
    <xsd:import namespace="a5431fe4-2f46-4adf-90c0-5db6fb771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2277e-bc2a-4f8e-bdb2-ac921d6ec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16f909-a1e7-409b-9343-6c69df0b8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31fe4-2f46-4adf-90c0-5db6fb771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55604-a47b-405b-8e28-ada6148652ce}" ma:internalName="TaxCatchAll" ma:showField="CatchAllData" ma:web="a5431fe4-2f46-4adf-90c0-5db6fb7715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431fe4-2f46-4adf-90c0-5db6fb771551" xsi:nil="true"/>
    <lcf76f155ced4ddcb4097134ff3c332f xmlns="8e42277e-bc2a-4f8e-bdb2-ac921d6ec1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33600A-08EF-4963-A964-C7EEDAA9A8FF}">
  <ds:schemaRefs>
    <ds:schemaRef ds:uri="8e42277e-bc2a-4f8e-bdb2-ac921d6ec188"/>
    <ds:schemaRef ds:uri="a5431fe4-2f46-4adf-90c0-5db6fb7715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DB881-F74C-4D93-BFFF-EFA4AF3D49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5C229-7BD6-40E6-90AD-602755AC8179}">
  <ds:schemaRefs>
    <ds:schemaRef ds:uri="http://www.w3.org/XML/1998/namespace"/>
    <ds:schemaRef ds:uri="http://purl.org/dc/dcmitype/"/>
    <ds:schemaRef ds:uri="8e42277e-bc2a-4f8e-bdb2-ac921d6ec18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a5431fe4-2f46-4adf-90c0-5db6fb77155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3364</Words>
  <Application>Microsoft Office PowerPoint</Application>
  <PresentationFormat>Widescreen</PresentationFormat>
  <Paragraphs>288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Coloplast</vt:lpstr>
      <vt:lpstr>Coloplast Medium</vt:lpstr>
      <vt:lpstr>Lato</vt:lpstr>
      <vt:lpstr>Symbol</vt:lpstr>
      <vt:lpstr>Tahoma</vt:lpstr>
      <vt:lpstr>Wingdings</vt:lpstr>
      <vt:lpstr>1_Office Theme</vt:lpstr>
      <vt:lpstr>2_Office Theme</vt:lpstr>
      <vt:lpstr>Coloplast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  <vt:lpstr>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Markiewicz</dc:creator>
  <cp:lastModifiedBy>Jon Hanczaryk</cp:lastModifiedBy>
  <cp:revision>3</cp:revision>
  <cp:lastPrinted>2025-02-26T17:20:57Z</cp:lastPrinted>
  <dcterms:created xsi:type="dcterms:W3CDTF">2024-11-15T22:17:42Z</dcterms:created>
  <dcterms:modified xsi:type="dcterms:W3CDTF">2025-03-05T21:10:01Z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0x0101009F92060167AFAE4AAC48384F0C4B02E6</vt:lpwstr>
  </property>
  <property fmtid="{D5CDD505-2E9C-101B-9397-08002B2CF9AE}" pid="3" name="MediaServiceImageTags">
    <vt:lpwstr/>
  </property>
</Properties>
</file>