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74" r:id="rId5"/>
    <p:sldId id="269" r:id="rId6"/>
    <p:sldId id="273" r:id="rId7"/>
    <p:sldId id="267" r:id="rId8"/>
    <p:sldId id="264" r:id="rId9"/>
    <p:sldId id="263" r:id="rId10"/>
    <p:sldId id="275" r:id="rId11"/>
    <p:sldId id="276" r:id="rId12"/>
    <p:sldId id="266" r:id="rId13"/>
    <p:sldId id="281" r:id="rId14"/>
    <p:sldId id="268" r:id="rId15"/>
    <p:sldId id="271" r:id="rId16"/>
    <p:sldId id="277" r:id="rId17"/>
    <p:sldId id="259" r:id="rId18"/>
    <p:sldId id="279" r:id="rId19"/>
    <p:sldId id="280" r:id="rId20"/>
    <p:sldId id="287" r:id="rId21"/>
    <p:sldId id="283" r:id="rId22"/>
    <p:sldId id="284" r:id="rId23"/>
    <p:sldId id="282" r:id="rId24"/>
    <p:sldId id="285" r:id="rId25"/>
    <p:sldId id="286" r:id="rId26"/>
    <p:sldId id="262"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9209" autoAdjust="0"/>
  </p:normalViewPr>
  <p:slideViewPr>
    <p:cSldViewPr>
      <p:cViewPr varScale="1">
        <p:scale>
          <a:sx n="35" d="100"/>
          <a:sy n="35"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B60C-BB47-46A3-AC43-68157CD5DA86}"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69A56-56C6-445C-8D8A-A2D4283E15A8}" type="slidenum">
              <a:rPr lang="en-US" smtClean="0"/>
              <a:t>‹#›</a:t>
            </a:fld>
            <a:endParaRPr lang="en-US"/>
          </a:p>
        </p:txBody>
      </p:sp>
    </p:spTree>
    <p:extLst>
      <p:ext uri="{BB962C8B-B14F-4D97-AF65-F5344CB8AC3E}">
        <p14:creationId xmlns:p14="http://schemas.microsoft.com/office/powerpoint/2010/main" val="98044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5"/>
          </p:nvPr>
        </p:nvSpPr>
        <p:spPr/>
        <p:txBody>
          <a:bodyPr/>
          <a:lstStyle/>
          <a:p>
            <a:fld id="{6E569A56-56C6-445C-8D8A-A2D4283E15A8}" type="slidenum">
              <a:rPr lang="en-US" smtClean="0"/>
              <a:t>3</a:t>
            </a:fld>
            <a:endParaRPr lang="en-US"/>
          </a:p>
        </p:txBody>
      </p:sp>
    </p:spTree>
    <p:extLst>
      <p:ext uri="{BB962C8B-B14F-4D97-AF65-F5344CB8AC3E}">
        <p14:creationId xmlns:p14="http://schemas.microsoft.com/office/powerpoint/2010/main" val="1166274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 lists the different scenarios where a retroactive revocation can occur</a:t>
            </a:r>
          </a:p>
        </p:txBody>
      </p:sp>
      <p:sp>
        <p:nvSpPr>
          <p:cNvPr id="4" name="Slide Number Placeholder 3"/>
          <p:cNvSpPr>
            <a:spLocks noGrp="1"/>
          </p:cNvSpPr>
          <p:nvPr>
            <p:ph type="sldNum" sz="quarter" idx="5"/>
          </p:nvPr>
        </p:nvSpPr>
        <p:spPr/>
        <p:txBody>
          <a:bodyPr/>
          <a:lstStyle/>
          <a:p>
            <a:fld id="{6E569A56-56C6-445C-8D8A-A2D4283E15A8}" type="slidenum">
              <a:rPr lang="en-US" smtClean="0"/>
              <a:t>15</a:t>
            </a:fld>
            <a:endParaRPr lang="en-US"/>
          </a:p>
        </p:txBody>
      </p:sp>
    </p:spTree>
    <p:extLst>
      <p:ext uri="{BB962C8B-B14F-4D97-AF65-F5344CB8AC3E}">
        <p14:creationId xmlns:p14="http://schemas.microsoft.com/office/powerpoint/2010/main" val="2015778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 lists the different scenarios where a retroactive revocation can occur</a:t>
            </a:r>
          </a:p>
        </p:txBody>
      </p:sp>
      <p:sp>
        <p:nvSpPr>
          <p:cNvPr id="4" name="Slide Number Placeholder 3"/>
          <p:cNvSpPr>
            <a:spLocks noGrp="1"/>
          </p:cNvSpPr>
          <p:nvPr>
            <p:ph type="sldNum" sz="quarter" idx="5"/>
          </p:nvPr>
        </p:nvSpPr>
        <p:spPr/>
        <p:txBody>
          <a:bodyPr/>
          <a:lstStyle/>
          <a:p>
            <a:fld id="{6E569A56-56C6-445C-8D8A-A2D4283E15A8}" type="slidenum">
              <a:rPr lang="en-US" smtClean="0"/>
              <a:t>16</a:t>
            </a:fld>
            <a:endParaRPr lang="en-US"/>
          </a:p>
        </p:txBody>
      </p:sp>
    </p:spTree>
    <p:extLst>
      <p:ext uri="{BB962C8B-B14F-4D97-AF65-F5344CB8AC3E}">
        <p14:creationId xmlns:p14="http://schemas.microsoft.com/office/powerpoint/2010/main" val="1204861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17</a:t>
            </a:fld>
            <a:endParaRPr lang="en-US"/>
          </a:p>
        </p:txBody>
      </p:sp>
    </p:spTree>
    <p:extLst>
      <p:ext uri="{BB962C8B-B14F-4D97-AF65-F5344CB8AC3E}">
        <p14:creationId xmlns:p14="http://schemas.microsoft.com/office/powerpoint/2010/main" val="1146031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18</a:t>
            </a:fld>
            <a:endParaRPr lang="en-US"/>
          </a:p>
        </p:txBody>
      </p:sp>
    </p:spTree>
    <p:extLst>
      <p:ext uri="{BB962C8B-B14F-4D97-AF65-F5344CB8AC3E}">
        <p14:creationId xmlns:p14="http://schemas.microsoft.com/office/powerpoint/2010/main" val="7082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19</a:t>
            </a:fld>
            <a:endParaRPr lang="en-US"/>
          </a:p>
        </p:txBody>
      </p:sp>
    </p:spTree>
    <p:extLst>
      <p:ext uri="{BB962C8B-B14F-4D97-AF65-F5344CB8AC3E}">
        <p14:creationId xmlns:p14="http://schemas.microsoft.com/office/powerpoint/2010/main" val="172869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20</a:t>
            </a:fld>
            <a:endParaRPr lang="en-US"/>
          </a:p>
        </p:txBody>
      </p:sp>
    </p:spTree>
    <p:extLst>
      <p:ext uri="{BB962C8B-B14F-4D97-AF65-F5344CB8AC3E}">
        <p14:creationId xmlns:p14="http://schemas.microsoft.com/office/powerpoint/2010/main" val="4151153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0727E-1603-E1CC-3D95-347A1753B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CFE5F-C824-2990-F67E-53612BCB8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7CD7C-B5CA-1953-D8AD-9B480C6C78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64F8F3-8482-5E7E-D502-667C20F4B801}"/>
              </a:ext>
            </a:extLst>
          </p:cNvPr>
          <p:cNvSpPr>
            <a:spLocks noGrp="1"/>
          </p:cNvSpPr>
          <p:nvPr>
            <p:ph type="sldNum" sz="quarter" idx="5"/>
          </p:nvPr>
        </p:nvSpPr>
        <p:spPr/>
        <p:txBody>
          <a:bodyPr/>
          <a:lstStyle/>
          <a:p>
            <a:fld id="{6E569A56-56C6-445C-8D8A-A2D4283E15A8}" type="slidenum">
              <a:rPr lang="en-US" smtClean="0"/>
              <a:t>21</a:t>
            </a:fld>
            <a:endParaRPr lang="en-US"/>
          </a:p>
        </p:txBody>
      </p:sp>
    </p:spTree>
    <p:extLst>
      <p:ext uri="{BB962C8B-B14F-4D97-AF65-F5344CB8AC3E}">
        <p14:creationId xmlns:p14="http://schemas.microsoft.com/office/powerpoint/2010/main" val="758174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36526-CB60-AF22-C7EA-E71DE4BA0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D8E5C-31EB-36C7-7542-D093E5DE0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E5199-1FBB-5AB8-0BFA-68878A8EC6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C15014-7639-5EE4-618F-667A667279E1}"/>
              </a:ext>
            </a:extLst>
          </p:cNvPr>
          <p:cNvSpPr>
            <a:spLocks noGrp="1"/>
          </p:cNvSpPr>
          <p:nvPr>
            <p:ph type="sldNum" sz="quarter" idx="5"/>
          </p:nvPr>
        </p:nvSpPr>
        <p:spPr/>
        <p:txBody>
          <a:bodyPr/>
          <a:lstStyle/>
          <a:p>
            <a:fld id="{6E569A56-56C6-445C-8D8A-A2D4283E15A8}" type="slidenum">
              <a:rPr lang="en-US" smtClean="0"/>
              <a:t>22</a:t>
            </a:fld>
            <a:endParaRPr lang="en-US"/>
          </a:p>
        </p:txBody>
      </p:sp>
    </p:spTree>
    <p:extLst>
      <p:ext uri="{BB962C8B-B14F-4D97-AF65-F5344CB8AC3E}">
        <p14:creationId xmlns:p14="http://schemas.microsoft.com/office/powerpoint/2010/main" val="388428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24</a:t>
            </a:fld>
            <a:endParaRPr lang="en-US"/>
          </a:p>
        </p:txBody>
      </p:sp>
    </p:spTree>
    <p:extLst>
      <p:ext uri="{BB962C8B-B14F-4D97-AF65-F5344CB8AC3E}">
        <p14:creationId xmlns:p14="http://schemas.microsoft.com/office/powerpoint/2010/main" val="17232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11A1-F329-22DC-061B-0C5DB679A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BC342-F7AC-887F-8C64-43E4AF1A6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1AB632-264B-47B8-B98D-2C39745A51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4CDF0E-D75B-40BE-6C10-6629DB6C5F13}"/>
              </a:ext>
            </a:extLst>
          </p:cNvPr>
          <p:cNvSpPr>
            <a:spLocks noGrp="1"/>
          </p:cNvSpPr>
          <p:nvPr>
            <p:ph type="sldNum" sz="quarter" idx="5"/>
          </p:nvPr>
        </p:nvSpPr>
        <p:spPr/>
        <p:txBody>
          <a:bodyPr/>
          <a:lstStyle/>
          <a:p>
            <a:fld id="{6E569A56-56C6-445C-8D8A-A2D4283E15A8}" type="slidenum">
              <a:rPr lang="en-US" smtClean="0"/>
              <a:t>25</a:t>
            </a:fld>
            <a:endParaRPr lang="en-US"/>
          </a:p>
        </p:txBody>
      </p:sp>
    </p:spTree>
    <p:extLst>
      <p:ext uri="{BB962C8B-B14F-4D97-AF65-F5344CB8AC3E}">
        <p14:creationId xmlns:p14="http://schemas.microsoft.com/office/powerpoint/2010/main" val="395637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4</a:t>
            </a:fld>
            <a:endParaRPr lang="en-US"/>
          </a:p>
        </p:txBody>
      </p:sp>
    </p:spTree>
    <p:extLst>
      <p:ext uri="{BB962C8B-B14F-4D97-AF65-F5344CB8AC3E}">
        <p14:creationId xmlns:p14="http://schemas.microsoft.com/office/powerpoint/2010/main" val="87936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6004-D786-F6B8-99FC-7A87181B2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EA87D-BEA0-7DEA-5C32-2139CD306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A66FB-7AC1-4A38-6ADA-992B53AE9E92}"/>
              </a:ext>
            </a:extLst>
          </p:cNvPr>
          <p:cNvSpPr>
            <a:spLocks noGrp="1"/>
          </p:cNvSpPr>
          <p:nvPr>
            <p:ph type="body" idx="1"/>
          </p:nvPr>
        </p:nvSpPr>
        <p:spPr/>
        <p:txBody>
          <a:bodyPr/>
          <a:lstStyle/>
          <a:p>
            <a:r>
              <a:rPr lang="en-US" dirty="0"/>
              <a:t>We will focus on the major changes being proposed. There are many changes to Accrediting Organizations, and proposals that will not directly impact suppliers, those changes won’t be covered today. </a:t>
            </a:r>
          </a:p>
        </p:txBody>
      </p:sp>
      <p:sp>
        <p:nvSpPr>
          <p:cNvPr id="4" name="Slide Number Placeholder 3">
            <a:extLst>
              <a:ext uri="{FF2B5EF4-FFF2-40B4-BE49-F238E27FC236}">
                <a16:creationId xmlns:a16="http://schemas.microsoft.com/office/drawing/2014/main" id="{A206A088-52A5-F4B7-BF3E-75DDB7F43365}"/>
              </a:ext>
            </a:extLst>
          </p:cNvPr>
          <p:cNvSpPr>
            <a:spLocks noGrp="1"/>
          </p:cNvSpPr>
          <p:nvPr>
            <p:ph type="sldNum" sz="quarter" idx="5"/>
          </p:nvPr>
        </p:nvSpPr>
        <p:spPr/>
        <p:txBody>
          <a:bodyPr/>
          <a:lstStyle/>
          <a:p>
            <a:fld id="{6E569A56-56C6-445C-8D8A-A2D4283E15A8}" type="slidenum">
              <a:rPr lang="en-US" smtClean="0"/>
              <a:t>6</a:t>
            </a:fld>
            <a:endParaRPr lang="en-US"/>
          </a:p>
        </p:txBody>
      </p:sp>
    </p:spTree>
    <p:extLst>
      <p:ext uri="{BB962C8B-B14F-4D97-AF65-F5344CB8AC3E}">
        <p14:creationId xmlns:p14="http://schemas.microsoft.com/office/powerpoint/2010/main" val="346015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9</a:t>
            </a:fld>
            <a:endParaRPr lang="en-US"/>
          </a:p>
        </p:txBody>
      </p:sp>
    </p:spTree>
    <p:extLst>
      <p:ext uri="{BB962C8B-B14F-4D97-AF65-F5344CB8AC3E}">
        <p14:creationId xmlns:p14="http://schemas.microsoft.com/office/powerpoint/2010/main" val="80962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6004-D786-F6B8-99FC-7A87181B2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EA87D-BEA0-7DEA-5C32-2139CD306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A66FB-7AC1-4A38-6ADA-992B53AE9E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06A088-52A5-F4B7-BF3E-75DDB7F43365}"/>
              </a:ext>
            </a:extLst>
          </p:cNvPr>
          <p:cNvSpPr>
            <a:spLocks noGrp="1"/>
          </p:cNvSpPr>
          <p:nvPr>
            <p:ph type="sldNum" sz="quarter" idx="5"/>
          </p:nvPr>
        </p:nvSpPr>
        <p:spPr/>
        <p:txBody>
          <a:bodyPr/>
          <a:lstStyle/>
          <a:p>
            <a:fld id="{6E569A56-56C6-445C-8D8A-A2D4283E15A8}" type="slidenum">
              <a:rPr lang="en-US" smtClean="0"/>
              <a:t>10</a:t>
            </a:fld>
            <a:endParaRPr lang="en-US"/>
          </a:p>
        </p:txBody>
      </p:sp>
    </p:spTree>
    <p:extLst>
      <p:ext uri="{BB962C8B-B14F-4D97-AF65-F5344CB8AC3E}">
        <p14:creationId xmlns:p14="http://schemas.microsoft.com/office/powerpoint/2010/main" val="1973292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11</a:t>
            </a:fld>
            <a:endParaRPr lang="en-US"/>
          </a:p>
        </p:txBody>
      </p:sp>
    </p:spTree>
    <p:extLst>
      <p:ext uri="{BB962C8B-B14F-4D97-AF65-F5344CB8AC3E}">
        <p14:creationId xmlns:p14="http://schemas.microsoft.com/office/powerpoint/2010/main" val="75307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similar to the national mail order program for diabetes testing supplies, but if a supplier has a location, beneficiaries can pick up from the contracted supplier locations, they can’t pick up from a non-contracted supplier. </a:t>
            </a:r>
          </a:p>
          <a:p>
            <a:endParaRPr lang="en-US" dirty="0"/>
          </a:p>
          <a:p>
            <a:r>
              <a:rPr lang="en-US" dirty="0"/>
              <a:t>This could potentially be for regional. The rule is not clear what a region would be—BEA, states? </a:t>
            </a:r>
          </a:p>
          <a:p>
            <a:endParaRPr lang="en-US" dirty="0"/>
          </a:p>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12</a:t>
            </a:fld>
            <a:endParaRPr lang="en-US"/>
          </a:p>
        </p:txBody>
      </p:sp>
    </p:spTree>
    <p:extLst>
      <p:ext uri="{BB962C8B-B14F-4D97-AF65-F5344CB8AC3E}">
        <p14:creationId xmlns:p14="http://schemas.microsoft.com/office/powerpoint/2010/main" val="83378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E569A56-56C6-445C-8D8A-A2D4283E15A8}" type="slidenum">
              <a:rPr lang="en-US" smtClean="0"/>
              <a:t>13</a:t>
            </a:fld>
            <a:endParaRPr lang="en-US"/>
          </a:p>
        </p:txBody>
      </p:sp>
    </p:spTree>
    <p:extLst>
      <p:ext uri="{BB962C8B-B14F-4D97-AF65-F5344CB8AC3E}">
        <p14:creationId xmlns:p14="http://schemas.microsoft.com/office/powerpoint/2010/main" val="184908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concerns here. This would be a significant cost for both suppliers and AOs. </a:t>
            </a:r>
          </a:p>
        </p:txBody>
      </p:sp>
      <p:sp>
        <p:nvSpPr>
          <p:cNvPr id="4" name="Slide Number Placeholder 3"/>
          <p:cNvSpPr>
            <a:spLocks noGrp="1"/>
          </p:cNvSpPr>
          <p:nvPr>
            <p:ph type="sldNum" sz="quarter" idx="5"/>
          </p:nvPr>
        </p:nvSpPr>
        <p:spPr/>
        <p:txBody>
          <a:bodyPr/>
          <a:lstStyle/>
          <a:p>
            <a:fld id="{6E569A56-56C6-445C-8D8A-A2D4283E15A8}" type="slidenum">
              <a:rPr lang="en-US" smtClean="0"/>
              <a:t>14</a:t>
            </a:fld>
            <a:endParaRPr lang="en-US"/>
          </a:p>
        </p:txBody>
      </p:sp>
    </p:spTree>
    <p:extLst>
      <p:ext uri="{BB962C8B-B14F-4D97-AF65-F5344CB8AC3E}">
        <p14:creationId xmlns:p14="http://schemas.microsoft.com/office/powerpoint/2010/main" val="3803321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regulations.gov/commenton/CMS-2025-0242-000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632690" y="1613852"/>
            <a:ext cx="10305838" cy="7040458"/>
          </a:xfrm>
          <a:custGeom>
            <a:avLst/>
            <a:gdLst/>
            <a:ahLst/>
            <a:cxnLst/>
            <a:rect l="l" t="t" r="r" b="b"/>
            <a:pathLst>
              <a:path w="10305838" h="7040458">
                <a:moveTo>
                  <a:pt x="0" y="0"/>
                </a:moveTo>
                <a:lnTo>
                  <a:pt x="10305838" y="0"/>
                </a:lnTo>
                <a:lnTo>
                  <a:pt x="10305838" y="7040458"/>
                </a:lnTo>
                <a:lnTo>
                  <a:pt x="0" y="7040458"/>
                </a:lnTo>
                <a:lnTo>
                  <a:pt x="0" y="0"/>
                </a:lnTo>
                <a:close/>
              </a:path>
            </a:pathLst>
          </a:custGeom>
          <a:blipFill>
            <a:blip r:embed="rId2">
              <a:extLst>
                <a:ext uri="{96DAC541-7B7A-43D3-8B79-37D633B846F1}">
                  <asvg:svgBlip xmlns:asvg="http://schemas.microsoft.com/office/drawing/2016/SVG/main" r:embed="rId3"/>
                </a:ext>
              </a:extLst>
            </a:blip>
            <a:stretch>
              <a:fillRect b="-29159"/>
            </a:stretch>
          </a:blipFill>
        </p:spPr>
        <p:txBody>
          <a:bodyPr/>
          <a:lstStyle/>
          <a:p>
            <a:endParaRPr lang="en-US"/>
          </a:p>
        </p:txBody>
      </p:sp>
      <p:grpSp>
        <p:nvGrpSpPr>
          <p:cNvPr id="3" name="Group 3"/>
          <p:cNvGrpSpPr/>
          <p:nvPr/>
        </p:nvGrpSpPr>
        <p:grpSpPr>
          <a:xfrm>
            <a:off x="2220205" y="1827093"/>
            <a:ext cx="6632813" cy="66328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en-US"/>
            </a:p>
          </p:txBody>
        </p:sp>
      </p:grpSp>
      <p:sp>
        <p:nvSpPr>
          <p:cNvPr id="5" name="Freeform 5"/>
          <p:cNvSpPr/>
          <p:nvPr/>
        </p:nvSpPr>
        <p:spPr>
          <a:xfrm>
            <a:off x="7544895" y="3544395"/>
            <a:ext cx="1828884" cy="1828884"/>
          </a:xfrm>
          <a:custGeom>
            <a:avLst/>
            <a:gdLst/>
            <a:ahLst/>
            <a:cxnLst/>
            <a:rect l="l" t="t" r="r" b="b"/>
            <a:pathLst>
              <a:path w="1828884" h="1828884">
                <a:moveTo>
                  <a:pt x="0" y="0"/>
                </a:moveTo>
                <a:lnTo>
                  <a:pt x="1828883" y="0"/>
                </a:lnTo>
                <a:lnTo>
                  <a:pt x="1828883" y="1828883"/>
                </a:lnTo>
                <a:lnTo>
                  <a:pt x="0" y="18288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7793512" y="3793012"/>
            <a:ext cx="1331650" cy="13316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346D"/>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8283892" y="4172502"/>
            <a:ext cx="350890" cy="572669"/>
          </a:xfrm>
          <a:custGeom>
            <a:avLst/>
            <a:gdLst/>
            <a:ahLst/>
            <a:cxnLst/>
            <a:rect l="l" t="t" r="r" b="b"/>
            <a:pathLst>
              <a:path w="350890" h="572669">
                <a:moveTo>
                  <a:pt x="350890" y="0"/>
                </a:moveTo>
                <a:lnTo>
                  <a:pt x="0" y="0"/>
                </a:lnTo>
                <a:lnTo>
                  <a:pt x="0" y="572669"/>
                </a:lnTo>
                <a:lnTo>
                  <a:pt x="350890" y="572669"/>
                </a:lnTo>
                <a:lnTo>
                  <a:pt x="35089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2875277" y="1028700"/>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10126253" y="2548737"/>
            <a:ext cx="7133047" cy="347596"/>
          </a:xfrm>
          <a:prstGeom prst="rect">
            <a:avLst/>
          </a:prstGeom>
        </p:spPr>
        <p:txBody>
          <a:bodyPr wrap="square" lIns="0" tIns="0" rIns="0" bIns="0" rtlCol="0" anchor="t">
            <a:spAutoFit/>
          </a:bodyPr>
          <a:lstStyle/>
          <a:p>
            <a:pPr algn="l">
              <a:lnSpc>
                <a:spcPts val="2734"/>
              </a:lnSpc>
            </a:pPr>
            <a:r>
              <a:rPr lang="en-US" sz="2400" spc="669" dirty="0">
                <a:solidFill>
                  <a:srgbClr val="111423"/>
                </a:solidFill>
                <a:latin typeface="DM Sans"/>
                <a:ea typeface="DM Sans"/>
                <a:cs typeface="DM Sans"/>
                <a:sym typeface="DM Sans"/>
              </a:rPr>
              <a:t>SHAPING THE FUTURE OF HME:</a:t>
            </a:r>
          </a:p>
        </p:txBody>
      </p:sp>
      <p:sp>
        <p:nvSpPr>
          <p:cNvPr id="12" name="TextBox 12"/>
          <p:cNvSpPr txBox="1"/>
          <p:nvPr/>
        </p:nvSpPr>
        <p:spPr>
          <a:xfrm>
            <a:off x="10126253" y="7151532"/>
            <a:ext cx="7555224" cy="2511246"/>
          </a:xfrm>
          <a:prstGeom prst="rect">
            <a:avLst/>
          </a:prstGeom>
        </p:spPr>
        <p:txBody>
          <a:bodyPr lIns="0" tIns="0" rIns="0" bIns="0" rtlCol="0" anchor="t">
            <a:spAutoFit/>
          </a:bodyPr>
          <a:lstStyle/>
          <a:p>
            <a:pPr algn="l">
              <a:lnSpc>
                <a:spcPts val="3334"/>
              </a:lnSpc>
            </a:pPr>
            <a:r>
              <a:rPr lang="en-US" sz="2382" i="1" dirty="0">
                <a:solidFill>
                  <a:srgbClr val="111423"/>
                </a:solidFill>
                <a:latin typeface="Raleway Italics"/>
                <a:ea typeface="Raleway Italics"/>
                <a:cs typeface="Raleway Italics"/>
                <a:sym typeface="Raleway Italics"/>
              </a:rPr>
              <a:t>“The return of the bidding program presents the most profound challenge for the DME community in years – and helping our members and this industry meet this challenge is the top priority for </a:t>
            </a:r>
            <a:r>
              <a:rPr lang="en-US" sz="2382" i="1" dirty="0" err="1">
                <a:solidFill>
                  <a:srgbClr val="111423"/>
                </a:solidFill>
                <a:latin typeface="Raleway Italics"/>
                <a:ea typeface="Raleway Italics"/>
                <a:cs typeface="Raleway Italics"/>
                <a:sym typeface="Raleway Italics"/>
              </a:rPr>
              <a:t>AAHomecare</a:t>
            </a:r>
            <a:r>
              <a:rPr lang="en-US" sz="2382" i="1" dirty="0">
                <a:solidFill>
                  <a:srgbClr val="111423"/>
                </a:solidFill>
                <a:latin typeface="Raleway Italics"/>
                <a:ea typeface="Raleway Italics"/>
                <a:cs typeface="Raleway Italics"/>
                <a:sym typeface="Raleway Italics"/>
              </a:rPr>
              <a:t>.” </a:t>
            </a:r>
          </a:p>
          <a:p>
            <a:pPr algn="l">
              <a:lnSpc>
                <a:spcPts val="3334"/>
              </a:lnSpc>
            </a:pPr>
            <a:r>
              <a:rPr lang="en-US" sz="2382" i="1" dirty="0">
                <a:solidFill>
                  <a:srgbClr val="111423"/>
                </a:solidFill>
                <a:latin typeface="Raleway Italics"/>
                <a:ea typeface="Raleway Italics"/>
                <a:cs typeface="Raleway Italics"/>
                <a:sym typeface="Raleway Italics"/>
              </a:rPr>
              <a:t>- Tom Ryan, President &amp; CEO</a:t>
            </a:r>
          </a:p>
          <a:p>
            <a:pPr algn="l">
              <a:lnSpc>
                <a:spcPts val="3334"/>
              </a:lnSpc>
              <a:spcBef>
                <a:spcPct val="0"/>
              </a:spcBef>
            </a:pPr>
            <a:endParaRPr lang="en-US" sz="2382" i="1" dirty="0">
              <a:solidFill>
                <a:srgbClr val="111423"/>
              </a:solidFill>
              <a:latin typeface="Raleway Italics"/>
              <a:ea typeface="Raleway Italics"/>
              <a:cs typeface="Raleway Italics"/>
              <a:sym typeface="Raleway Italics"/>
            </a:endParaRPr>
          </a:p>
        </p:txBody>
      </p:sp>
      <p:sp>
        <p:nvSpPr>
          <p:cNvPr id="13" name="TextBox 13"/>
          <p:cNvSpPr txBox="1"/>
          <p:nvPr/>
        </p:nvSpPr>
        <p:spPr>
          <a:xfrm>
            <a:off x="10126253" y="3059453"/>
            <a:ext cx="6314773" cy="3371436"/>
          </a:xfrm>
          <a:prstGeom prst="rect">
            <a:avLst/>
          </a:prstGeom>
        </p:spPr>
        <p:txBody>
          <a:bodyPr lIns="0" tIns="0" rIns="0" bIns="0" rtlCol="0" anchor="t">
            <a:spAutoFit/>
          </a:bodyPr>
          <a:lstStyle/>
          <a:p>
            <a:pPr algn="l">
              <a:spcBef>
                <a:spcPct val="0"/>
              </a:spcBef>
            </a:pPr>
            <a:r>
              <a:rPr lang="en-US" sz="5477" b="1" dirty="0">
                <a:solidFill>
                  <a:srgbClr val="28346D"/>
                </a:solidFill>
                <a:latin typeface="DM Sans Bold"/>
                <a:ea typeface="DM Sans Bold"/>
                <a:cs typeface="DM Sans Bold"/>
                <a:sym typeface="DM Sans Bold"/>
              </a:rPr>
              <a:t>PREPARING FOR THE RETURN OF COMPETITIVE BIDDING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44C51-6DBC-F753-BD6D-38548283DFB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08467D1-0191-0504-9C50-02AEF255F2D2}"/>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2C892CE0-58C7-B88E-3754-C680B189BD85}"/>
              </a:ext>
            </a:extLst>
          </p:cNvPr>
          <p:cNvSpPr txBox="1"/>
          <p:nvPr/>
        </p:nvSpPr>
        <p:spPr>
          <a:xfrm>
            <a:off x="1181100" y="1076325"/>
            <a:ext cx="15659100" cy="941283"/>
          </a:xfrm>
          <a:prstGeom prst="rect">
            <a:avLst/>
          </a:prstGeom>
        </p:spPr>
        <p:txBody>
          <a:bodyPr wrap="square" lIns="0" tIns="0" rIns="0" bIns="0" rtlCol="0" anchor="t">
            <a:spAutoFit/>
          </a:bodyPr>
          <a:lstStyle/>
          <a:p>
            <a:pPr algn="l">
              <a:lnSpc>
                <a:spcPts val="7667"/>
              </a:lnSpc>
              <a:spcBef>
                <a:spcPct val="0"/>
              </a:spcBef>
            </a:pPr>
            <a:r>
              <a:rPr lang="en-US" sz="5477" b="1" dirty="0">
                <a:solidFill>
                  <a:srgbClr val="22417B"/>
                </a:solidFill>
                <a:latin typeface="DM Sans Bold"/>
                <a:ea typeface="DM Sans Bold"/>
                <a:cs typeface="DM Sans Bold"/>
                <a:sym typeface="DM Sans Bold"/>
              </a:rPr>
              <a:t>ABOUT THE PROPOSED RULE—HIGHLIGHTS</a:t>
            </a:r>
          </a:p>
        </p:txBody>
      </p:sp>
      <p:sp>
        <p:nvSpPr>
          <p:cNvPr id="6" name="TextBox 5">
            <a:extLst>
              <a:ext uri="{FF2B5EF4-FFF2-40B4-BE49-F238E27FC236}">
                <a16:creationId xmlns:a16="http://schemas.microsoft.com/office/drawing/2014/main" id="{3ECAB3F0-D363-BD24-950F-30E45A2BF582}"/>
              </a:ext>
            </a:extLst>
          </p:cNvPr>
          <p:cNvSpPr txBox="1"/>
          <p:nvPr/>
        </p:nvSpPr>
        <p:spPr>
          <a:xfrm>
            <a:off x="1887166" y="2476500"/>
            <a:ext cx="15354300" cy="5632311"/>
          </a:xfrm>
          <a:prstGeom prst="rect">
            <a:avLst/>
          </a:prstGeom>
          <a:noFill/>
        </p:spPr>
        <p:txBody>
          <a:bodyPr wrap="square" rtlCol="0">
            <a:spAutoFit/>
          </a:bodyPr>
          <a:lstStyle/>
          <a:p>
            <a:r>
              <a:rPr lang="en-US" sz="3600" b="1" u="sng" dirty="0">
                <a:latin typeface="Raleway" pitchFamily="2" charset="77"/>
              </a:rPr>
              <a:t>Calculating the SPA</a:t>
            </a:r>
          </a:p>
          <a:p>
            <a:pPr marL="1028700" lvl="1" indent="-571500">
              <a:buFont typeface="Arial" panose="020B0604020202020204" pitchFamily="34" charset="0"/>
              <a:buChar char="•"/>
            </a:pPr>
            <a:endParaRPr lang="en-US" sz="3600" dirty="0">
              <a:latin typeface="Raleway" pitchFamily="2" charset="77"/>
            </a:endParaRPr>
          </a:p>
          <a:p>
            <a:pPr marL="1028700" lvl="1" indent="-571500">
              <a:buFont typeface="Arial" panose="020B0604020202020204" pitchFamily="34" charset="0"/>
              <a:buChar char="•"/>
            </a:pPr>
            <a:r>
              <a:rPr lang="en-US" sz="3600" b="1" dirty="0">
                <a:latin typeface="Raleway" pitchFamily="2" charset="77"/>
              </a:rPr>
              <a:t>Currently it is the maximum winning bid. </a:t>
            </a:r>
          </a:p>
          <a:p>
            <a:pPr marL="1028700" lvl="1" indent="-571500">
              <a:buFont typeface="Arial" panose="020B0604020202020204" pitchFamily="34" charset="0"/>
              <a:buChar char="•"/>
            </a:pPr>
            <a:r>
              <a:rPr lang="en-US" sz="3600" b="1" dirty="0">
                <a:latin typeface="Raleway" pitchFamily="2" charset="77"/>
              </a:rPr>
              <a:t>CMS Proposes to set the SPA at the 75</a:t>
            </a:r>
            <a:r>
              <a:rPr lang="en-US" sz="3600" b="1" baseline="30000" dirty="0">
                <a:latin typeface="Raleway" pitchFamily="2" charset="77"/>
              </a:rPr>
              <a:t>th</a:t>
            </a:r>
            <a:r>
              <a:rPr lang="en-US" sz="3600" b="1" dirty="0">
                <a:latin typeface="Raleway" pitchFamily="2" charset="77"/>
              </a:rPr>
              <a:t> percentile of contractors’ bids</a:t>
            </a:r>
          </a:p>
          <a:p>
            <a:pPr marL="1028700" lvl="1" indent="-571500">
              <a:buFont typeface="Arial" panose="020B0604020202020204" pitchFamily="34" charset="0"/>
              <a:buChar char="•"/>
            </a:pPr>
            <a:r>
              <a:rPr lang="en-US" sz="3600" b="1" dirty="0">
                <a:latin typeface="Raleway" pitchFamily="2" charset="77"/>
              </a:rPr>
              <a:t>CMS will determine the composite bid by:</a:t>
            </a:r>
          </a:p>
          <a:p>
            <a:pPr marL="2114550" lvl="3" indent="-742950">
              <a:buFont typeface="+mj-lt"/>
              <a:buAutoNum type="arabicPeriod"/>
            </a:pPr>
            <a:r>
              <a:rPr lang="en-US" sz="3600" dirty="0">
                <a:latin typeface="Raleway" pitchFamily="2" charset="77"/>
              </a:rPr>
              <a:t>Determining how many contract suppliers are needed </a:t>
            </a:r>
          </a:p>
          <a:p>
            <a:pPr marL="2114550" lvl="3" indent="-742950">
              <a:buFont typeface="+mj-lt"/>
              <a:buAutoNum type="arabicPeriod"/>
            </a:pPr>
            <a:r>
              <a:rPr lang="en-US" sz="3600" dirty="0">
                <a:latin typeface="Raleway" pitchFamily="2" charset="77"/>
              </a:rPr>
              <a:t>Listing all the bids from lowest to highest</a:t>
            </a:r>
          </a:p>
          <a:p>
            <a:pPr marL="2114550" lvl="3" indent="-742950">
              <a:buFont typeface="+mj-lt"/>
              <a:buAutoNum type="arabicPeriod"/>
            </a:pPr>
            <a:r>
              <a:rPr lang="en-US" sz="3600" dirty="0">
                <a:latin typeface="Raleway" pitchFamily="2" charset="77"/>
              </a:rPr>
              <a:t>Choosing the required number of contractors/suppliers</a:t>
            </a:r>
          </a:p>
          <a:p>
            <a:pPr marL="1485900" lvl="2" indent="-571500">
              <a:buFont typeface="Arial" panose="020B0604020202020204" pitchFamily="34" charset="0"/>
              <a:buChar char="•"/>
            </a:pPr>
            <a:endParaRPr lang="en-US" sz="3600" dirty="0">
              <a:latin typeface="Raleway" pitchFamily="2" charset="77"/>
            </a:endParaRPr>
          </a:p>
        </p:txBody>
      </p:sp>
    </p:spTree>
    <p:extLst>
      <p:ext uri="{BB962C8B-B14F-4D97-AF65-F5344CB8AC3E}">
        <p14:creationId xmlns:p14="http://schemas.microsoft.com/office/powerpoint/2010/main" val="771739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C5B1E-DC2E-2B3A-499D-E8295B25CEE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7DB728B-50F5-2BEC-A0F9-6D44BC54A1BB}"/>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ED9E7B4B-60C3-CAB3-FC2D-F2963EA734A7}"/>
              </a:ext>
            </a:extLst>
          </p:cNvPr>
          <p:cNvSpPr txBox="1"/>
          <p:nvPr/>
        </p:nvSpPr>
        <p:spPr>
          <a:xfrm>
            <a:off x="762000" y="519637"/>
            <a:ext cx="16497300" cy="884858"/>
          </a:xfrm>
          <a:prstGeom prst="rect">
            <a:avLst/>
          </a:prstGeom>
        </p:spPr>
        <p:txBody>
          <a:bodyPr wrap="square" lIns="0" tIns="0" rIns="0" bIns="0" rtlCol="0" anchor="t">
            <a:spAutoFit/>
          </a:bodyPr>
          <a:lstStyle/>
          <a:p>
            <a:pPr algn="l">
              <a:lnSpc>
                <a:spcPts val="7667"/>
              </a:lnSpc>
              <a:spcBef>
                <a:spcPct val="0"/>
              </a:spcBef>
            </a:pPr>
            <a:r>
              <a:rPr lang="en-US" sz="4800" b="1" dirty="0">
                <a:solidFill>
                  <a:srgbClr val="22417B"/>
                </a:solidFill>
                <a:latin typeface="DM Sans Bold"/>
                <a:ea typeface="DM Sans Bold"/>
                <a:cs typeface="DM Sans Bold"/>
                <a:sym typeface="DM Sans Bold"/>
              </a:rPr>
              <a:t>ABOUT THE PROPOSED RULE– HIGHLIGHTS </a:t>
            </a:r>
          </a:p>
        </p:txBody>
      </p:sp>
      <p:sp>
        <p:nvSpPr>
          <p:cNvPr id="4" name="TextBox 3">
            <a:extLst>
              <a:ext uri="{FF2B5EF4-FFF2-40B4-BE49-F238E27FC236}">
                <a16:creationId xmlns:a16="http://schemas.microsoft.com/office/drawing/2014/main" id="{8947715A-8809-70E7-4EDA-6D3A8EB298BF}"/>
              </a:ext>
            </a:extLst>
          </p:cNvPr>
          <p:cNvSpPr txBox="1"/>
          <p:nvPr/>
        </p:nvSpPr>
        <p:spPr>
          <a:xfrm>
            <a:off x="1418887" y="1620232"/>
            <a:ext cx="15824200" cy="7294305"/>
          </a:xfrm>
          <a:prstGeom prst="rect">
            <a:avLst/>
          </a:prstGeom>
          <a:noFill/>
        </p:spPr>
        <p:txBody>
          <a:bodyPr wrap="square" rtlCol="0">
            <a:spAutoFit/>
          </a:bodyPr>
          <a:lstStyle/>
          <a:p>
            <a:r>
              <a:rPr lang="en-US" sz="3600" b="1" u="sng" dirty="0">
                <a:latin typeface="Raleway" pitchFamily="2" charset="77"/>
              </a:rPr>
              <a:t>Reduce the Number of Contracts Awarded</a:t>
            </a:r>
          </a:p>
          <a:p>
            <a:pPr marL="571500" indent="-571500">
              <a:buFont typeface="Arial" panose="020B0604020202020204" pitchFamily="34" charset="0"/>
              <a:buChar char="•"/>
            </a:pPr>
            <a:r>
              <a:rPr lang="en-US" sz="3600" dirty="0">
                <a:latin typeface="Raleway" pitchFamily="2" charset="77"/>
              </a:rPr>
              <a:t>For product categories included in prior competitions, the number of contracts awarded will be no more than double the number of contract suppliers the previously furnished at least 5% of the items or services</a:t>
            </a:r>
          </a:p>
          <a:p>
            <a:pPr marL="571500" indent="-571500">
              <a:buFont typeface="Arial" panose="020B0604020202020204" pitchFamily="34" charset="0"/>
              <a:buChar char="•"/>
            </a:pPr>
            <a:endParaRPr lang="en-US" sz="3600" dirty="0">
              <a:latin typeface="Raleway" pitchFamily="2" charset="77"/>
            </a:endParaRPr>
          </a:p>
          <a:p>
            <a:pPr marL="571500" indent="-571500">
              <a:buFont typeface="Arial" panose="020B0604020202020204" pitchFamily="34" charset="0"/>
              <a:buChar char="•"/>
            </a:pPr>
            <a:r>
              <a:rPr lang="en-US" sz="3600" dirty="0">
                <a:latin typeface="Raleway" pitchFamily="2" charset="77"/>
              </a:rPr>
              <a:t>For new product categories, the number of contract suppliers would not exceed 125% of the number of suppliers that furnished at least 3% of the total utilization of the lead item in the product category and CBA during the most recent calendar year prior to bidding </a:t>
            </a:r>
          </a:p>
          <a:p>
            <a:pPr marL="571500" indent="-571500">
              <a:buFont typeface="Arial" panose="020B0604020202020204" pitchFamily="34" charset="0"/>
              <a:buChar char="•"/>
            </a:pPr>
            <a:endParaRPr lang="en-US" sz="3600" dirty="0">
              <a:latin typeface="Raleway" pitchFamily="2" charset="77"/>
            </a:endParaRPr>
          </a:p>
          <a:p>
            <a:pPr marL="571500" indent="-571500">
              <a:buFont typeface="Arial" panose="020B0604020202020204" pitchFamily="34" charset="0"/>
              <a:buChar char="•"/>
            </a:pPr>
            <a:r>
              <a:rPr lang="en-US" sz="3600" dirty="0">
                <a:latin typeface="Raleway" pitchFamily="2" charset="77"/>
              </a:rPr>
              <a:t>Proposes to change the minimum winners from 5 to </a:t>
            </a:r>
          </a:p>
          <a:p>
            <a:r>
              <a:rPr lang="en-US" sz="3600" dirty="0">
                <a:latin typeface="Raleway" pitchFamily="2" charset="77"/>
              </a:rPr>
              <a:t>     2 per competition</a:t>
            </a:r>
          </a:p>
          <a:p>
            <a:endParaRPr lang="en-US" dirty="0"/>
          </a:p>
          <a:p>
            <a:endParaRPr lang="en-US" dirty="0"/>
          </a:p>
        </p:txBody>
      </p:sp>
    </p:spTree>
    <p:extLst>
      <p:ext uri="{BB962C8B-B14F-4D97-AF65-F5344CB8AC3E}">
        <p14:creationId xmlns:p14="http://schemas.microsoft.com/office/powerpoint/2010/main" val="183921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943D-8324-3727-A2B3-44768B5A93B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95B6657-7366-3C79-73A8-EDB35C376297}"/>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2927C024-3FDA-797B-F198-23172C85D31B}"/>
              </a:ext>
            </a:extLst>
          </p:cNvPr>
          <p:cNvSpPr txBox="1"/>
          <p:nvPr/>
        </p:nvSpPr>
        <p:spPr>
          <a:xfrm>
            <a:off x="1181100" y="1076325"/>
            <a:ext cx="16497300" cy="941283"/>
          </a:xfrm>
          <a:prstGeom prst="rect">
            <a:avLst/>
          </a:prstGeom>
        </p:spPr>
        <p:txBody>
          <a:bodyPr wrap="square" lIns="0" tIns="0" rIns="0" bIns="0" rtlCol="0" anchor="t">
            <a:spAutoFit/>
          </a:bodyPr>
          <a:lstStyle/>
          <a:p>
            <a:pPr>
              <a:lnSpc>
                <a:spcPts val="7667"/>
              </a:lnSpc>
              <a:spcBef>
                <a:spcPct val="0"/>
              </a:spcBef>
            </a:pPr>
            <a:r>
              <a:rPr lang="en-US" sz="5477" b="1" dirty="0">
                <a:solidFill>
                  <a:srgbClr val="22417B"/>
                </a:solidFill>
                <a:latin typeface="DM Sans Bold"/>
                <a:ea typeface="DM Sans Bold"/>
                <a:cs typeface="DM Sans Bold"/>
                <a:sym typeface="DM Sans Bold"/>
              </a:rPr>
              <a:t>ABOUT THE PROPOSED RULE —HIGHLIGHTS</a:t>
            </a:r>
          </a:p>
        </p:txBody>
      </p:sp>
      <p:sp>
        <p:nvSpPr>
          <p:cNvPr id="4" name="TextBox 3">
            <a:extLst>
              <a:ext uri="{FF2B5EF4-FFF2-40B4-BE49-F238E27FC236}">
                <a16:creationId xmlns:a16="http://schemas.microsoft.com/office/drawing/2014/main" id="{15FCEFF2-0AAC-FE3A-A808-F25DABCDE75C}"/>
              </a:ext>
            </a:extLst>
          </p:cNvPr>
          <p:cNvSpPr txBox="1"/>
          <p:nvPr/>
        </p:nvSpPr>
        <p:spPr>
          <a:xfrm>
            <a:off x="1390650" y="2247900"/>
            <a:ext cx="16078200" cy="7478970"/>
          </a:xfrm>
          <a:prstGeom prst="rect">
            <a:avLst/>
          </a:prstGeom>
          <a:noFill/>
        </p:spPr>
        <p:txBody>
          <a:bodyPr wrap="square">
            <a:spAutoFit/>
          </a:bodyPr>
          <a:lstStyle/>
          <a:p>
            <a:pPr lvl="1"/>
            <a:r>
              <a:rPr lang="en-US" sz="4000" b="1" u="sng" dirty="0">
                <a:latin typeface="Raleway" pitchFamily="2" charset="77"/>
              </a:rPr>
              <a:t>Remote Item Delivery (RID) CBP</a:t>
            </a:r>
          </a:p>
          <a:p>
            <a:pPr lvl="1"/>
            <a:endParaRPr lang="en-US" sz="4000" b="1" dirty="0">
              <a:latin typeface="Raleway" pitchFamily="2" charset="77"/>
            </a:endParaRPr>
          </a:p>
          <a:p>
            <a:pPr marL="1028700" lvl="1" indent="-571500">
              <a:buFont typeface="Arial" panose="020B0604020202020204" pitchFamily="34" charset="0"/>
              <a:buChar char="•"/>
            </a:pPr>
            <a:r>
              <a:rPr lang="en-US" sz="4000" b="1" dirty="0">
                <a:latin typeface="Raleway" pitchFamily="2" charset="77"/>
              </a:rPr>
              <a:t>Creation of a national or regional RID CBP with 7-10 contracts for each Product Category</a:t>
            </a:r>
          </a:p>
          <a:p>
            <a:pPr marL="742950" lvl="1" indent="-285750">
              <a:buFontTx/>
              <a:buChar char="-"/>
            </a:pPr>
            <a:endParaRPr lang="en-US" sz="4000" b="1" dirty="0">
              <a:latin typeface="Raleway" pitchFamily="2" charset="77"/>
            </a:endParaRPr>
          </a:p>
          <a:p>
            <a:pPr marL="1028700" lvl="1" indent="-571500">
              <a:buFont typeface="Arial" panose="020B0604020202020204" pitchFamily="34" charset="0"/>
              <a:buChar char="•"/>
            </a:pPr>
            <a:r>
              <a:rPr lang="en-US" sz="4000" b="1" dirty="0">
                <a:latin typeface="Raleway" pitchFamily="2" charset="77"/>
              </a:rPr>
              <a:t>Proposes to establish RID CBPs for:</a:t>
            </a:r>
          </a:p>
          <a:p>
            <a:pPr marL="1943100" lvl="3" indent="-571500">
              <a:buFont typeface="Courier New" charset="0"/>
              <a:buChar char="o"/>
            </a:pPr>
            <a:r>
              <a:rPr lang="en-US" sz="4000" dirty="0">
                <a:latin typeface="Raleway" pitchFamily="2" charset="77"/>
              </a:rPr>
              <a:t>Urological Supplies</a:t>
            </a:r>
          </a:p>
          <a:p>
            <a:pPr marL="1943100" lvl="3" indent="-571500">
              <a:buFont typeface="Courier New" charset="0"/>
              <a:buChar char="o"/>
            </a:pPr>
            <a:r>
              <a:rPr lang="en-US" sz="4000" dirty="0">
                <a:latin typeface="Raleway" pitchFamily="2" charset="77"/>
              </a:rPr>
              <a:t>Ostomy Supplies</a:t>
            </a:r>
          </a:p>
          <a:p>
            <a:pPr marL="1943100" lvl="3" indent="-571500">
              <a:buFont typeface="Courier New" charset="0"/>
              <a:buChar char="o"/>
            </a:pPr>
            <a:r>
              <a:rPr lang="en-US" sz="4000" dirty="0">
                <a:latin typeface="Raleway" pitchFamily="2" charset="77"/>
              </a:rPr>
              <a:t>Tracheostomy  Supplies</a:t>
            </a:r>
          </a:p>
          <a:p>
            <a:pPr marL="1943100" lvl="3" indent="-571500">
              <a:buFont typeface="Courier New" charset="0"/>
              <a:buChar char="o"/>
            </a:pPr>
            <a:r>
              <a:rPr lang="en-US" sz="4000" dirty="0">
                <a:latin typeface="Raleway" pitchFamily="2" charset="77"/>
              </a:rPr>
              <a:t>CGM</a:t>
            </a:r>
          </a:p>
          <a:p>
            <a:pPr marL="1943100" lvl="3" indent="-571500">
              <a:buFont typeface="Courier New" charset="0"/>
              <a:buChar char="o"/>
            </a:pPr>
            <a:r>
              <a:rPr lang="en-US" sz="4000" dirty="0">
                <a:latin typeface="Raleway" pitchFamily="2" charset="77"/>
              </a:rPr>
              <a:t>Insulin Infusion Pumps</a:t>
            </a:r>
          </a:p>
          <a:p>
            <a:pPr marL="1943100" lvl="3" indent="-571500">
              <a:buFont typeface="Courier New" charset="0"/>
              <a:buChar char="o"/>
            </a:pPr>
            <a:r>
              <a:rPr lang="en-US" sz="4000" dirty="0">
                <a:latin typeface="Raleway" pitchFamily="2" charset="77"/>
              </a:rPr>
              <a:t>Off-the-Shelf Orthotics</a:t>
            </a:r>
          </a:p>
        </p:txBody>
      </p:sp>
    </p:spTree>
    <p:extLst>
      <p:ext uri="{BB962C8B-B14F-4D97-AF65-F5344CB8AC3E}">
        <p14:creationId xmlns:p14="http://schemas.microsoft.com/office/powerpoint/2010/main" val="2424985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943D-8324-3727-A2B3-44768B5A93B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95B6657-7366-3C79-73A8-EDB35C376297}"/>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2927C024-3FDA-797B-F198-23172C85D31B}"/>
              </a:ext>
            </a:extLst>
          </p:cNvPr>
          <p:cNvSpPr txBox="1"/>
          <p:nvPr/>
        </p:nvSpPr>
        <p:spPr>
          <a:xfrm>
            <a:off x="1181100" y="1076325"/>
            <a:ext cx="16497300" cy="941283"/>
          </a:xfrm>
          <a:prstGeom prst="rect">
            <a:avLst/>
          </a:prstGeom>
        </p:spPr>
        <p:txBody>
          <a:bodyPr wrap="square" lIns="0" tIns="0" rIns="0" bIns="0" rtlCol="0" anchor="t">
            <a:spAutoFit/>
          </a:bodyPr>
          <a:lstStyle/>
          <a:p>
            <a:pPr>
              <a:lnSpc>
                <a:spcPts val="7667"/>
              </a:lnSpc>
              <a:spcBef>
                <a:spcPct val="0"/>
              </a:spcBef>
            </a:pPr>
            <a:r>
              <a:rPr lang="en-US" sz="5477" b="1" dirty="0">
                <a:solidFill>
                  <a:srgbClr val="22417B"/>
                </a:solidFill>
                <a:latin typeface="DM Sans Bold"/>
                <a:ea typeface="DM Sans Bold"/>
                <a:cs typeface="DM Sans Bold"/>
                <a:sym typeface="DM Sans Bold"/>
              </a:rPr>
              <a:t>ABOUT THE PROPOSED RULE —HIGHLIGHTS</a:t>
            </a:r>
          </a:p>
        </p:txBody>
      </p:sp>
      <p:sp>
        <p:nvSpPr>
          <p:cNvPr id="4" name="TextBox 3">
            <a:extLst>
              <a:ext uri="{FF2B5EF4-FFF2-40B4-BE49-F238E27FC236}">
                <a16:creationId xmlns:a16="http://schemas.microsoft.com/office/drawing/2014/main" id="{15FCEFF2-0AAC-FE3A-A808-F25DABCDE75C}"/>
              </a:ext>
            </a:extLst>
          </p:cNvPr>
          <p:cNvSpPr txBox="1"/>
          <p:nvPr/>
        </p:nvSpPr>
        <p:spPr>
          <a:xfrm>
            <a:off x="1524000" y="2400300"/>
            <a:ext cx="15240000" cy="6247864"/>
          </a:xfrm>
          <a:prstGeom prst="rect">
            <a:avLst/>
          </a:prstGeom>
          <a:noFill/>
        </p:spPr>
        <p:txBody>
          <a:bodyPr wrap="square">
            <a:spAutoFit/>
          </a:bodyPr>
          <a:lstStyle/>
          <a:p>
            <a:pPr lvl="1"/>
            <a:r>
              <a:rPr lang="en-US" sz="4000" b="1" u="sng" dirty="0">
                <a:latin typeface="Raleway" pitchFamily="2" charset="77"/>
              </a:rPr>
              <a:t>Reduction in Financial Documentation Requirements</a:t>
            </a:r>
          </a:p>
          <a:p>
            <a:pPr lvl="1"/>
            <a:endParaRPr lang="en-US" sz="4000" b="1" dirty="0">
              <a:latin typeface="Raleway" pitchFamily="2" charset="77"/>
            </a:endParaRPr>
          </a:p>
          <a:p>
            <a:pPr marL="1028700" lvl="1" indent="-571500">
              <a:buFont typeface="Arial" charset="0"/>
              <a:buChar char="•"/>
            </a:pPr>
            <a:r>
              <a:rPr lang="en-US" sz="4000" b="1" dirty="0">
                <a:latin typeface="Raleway" pitchFamily="2" charset="77"/>
              </a:rPr>
              <a:t>No longer require: </a:t>
            </a:r>
            <a:r>
              <a:rPr lang="en-US" sz="4000" dirty="0">
                <a:latin typeface="Raleway" pitchFamily="2" charset="77"/>
              </a:rPr>
              <a:t>tax returns, income statements, balance sheets, and cash flows as part of the required financial documentation submission</a:t>
            </a:r>
          </a:p>
          <a:p>
            <a:pPr marL="742950" lvl="1" indent="-285750">
              <a:buFontTx/>
              <a:buChar char="-"/>
            </a:pPr>
            <a:endParaRPr lang="en-US" sz="4000" dirty="0">
              <a:latin typeface="Raleway" pitchFamily="2" charset="77"/>
            </a:endParaRPr>
          </a:p>
          <a:p>
            <a:pPr marL="1028700" lvl="1" indent="-571500">
              <a:buFont typeface="Arial" charset="0"/>
              <a:buChar char="•"/>
            </a:pPr>
            <a:r>
              <a:rPr lang="en-US" sz="4000" b="1" dirty="0">
                <a:latin typeface="Raleway" pitchFamily="2" charset="77"/>
              </a:rPr>
              <a:t>Will continue to require </a:t>
            </a:r>
            <a:r>
              <a:rPr lang="en-US" sz="4000" dirty="0">
                <a:latin typeface="Raleway" pitchFamily="2" charset="77"/>
              </a:rPr>
              <a:t>bidders to submit a credit report (score or rating) </a:t>
            </a:r>
          </a:p>
          <a:p>
            <a:pPr marL="1028700" lvl="1" indent="-571500">
              <a:buFont typeface="Arial" charset="0"/>
              <a:buChar char="•"/>
            </a:pPr>
            <a:endParaRPr lang="en-US" sz="4000" dirty="0"/>
          </a:p>
          <a:p>
            <a:pPr lvl="1"/>
            <a:endParaRPr lang="en-US" sz="4000" dirty="0"/>
          </a:p>
        </p:txBody>
      </p:sp>
    </p:spTree>
    <p:extLst>
      <p:ext uri="{BB962C8B-B14F-4D97-AF65-F5344CB8AC3E}">
        <p14:creationId xmlns:p14="http://schemas.microsoft.com/office/powerpoint/2010/main" val="37678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572D8-1A61-ECEE-E517-86A9008D5674}"/>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A6770F1F-EC67-FA3E-05BE-B412143ADE27}"/>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EB6482DF-145B-FCC7-0023-7416330ACB6A}"/>
              </a:ext>
            </a:extLst>
          </p:cNvPr>
          <p:cNvSpPr txBox="1"/>
          <p:nvPr/>
        </p:nvSpPr>
        <p:spPr>
          <a:xfrm>
            <a:off x="1600200" y="2857500"/>
            <a:ext cx="14249400" cy="6186309"/>
          </a:xfrm>
          <a:prstGeom prst="rect">
            <a:avLst/>
          </a:prstGeom>
          <a:noFill/>
        </p:spPr>
        <p:txBody>
          <a:bodyPr wrap="square">
            <a:spAutoFit/>
          </a:bodyPr>
          <a:lstStyle/>
          <a:p>
            <a:pPr marL="571500" indent="-571500">
              <a:buFont typeface="Arial" panose="020B0604020202020204" pitchFamily="34" charset="0"/>
              <a:buChar char="•"/>
            </a:pPr>
            <a:r>
              <a:rPr lang="en-US" sz="4000" dirty="0">
                <a:latin typeface="Raleway" pitchFamily="2" charset="77"/>
              </a:rPr>
              <a:t>Move from triennial to annual reaccreditation as a protocol to combat fraud and abuse</a:t>
            </a:r>
          </a:p>
          <a:p>
            <a:pPr marL="571500" indent="-571500">
              <a:buFont typeface="Arial" panose="020B0604020202020204" pitchFamily="34" charset="0"/>
              <a:buChar char="•"/>
            </a:pPr>
            <a:endParaRPr lang="en-US" sz="4000" dirty="0">
              <a:latin typeface="Raleway" pitchFamily="2" charset="77"/>
            </a:endParaRPr>
          </a:p>
          <a:p>
            <a:pPr marL="571500" indent="-571500">
              <a:buFont typeface="Arial" panose="020B0604020202020204" pitchFamily="34" charset="0"/>
              <a:buChar char="•"/>
            </a:pPr>
            <a:r>
              <a:rPr lang="en-US" sz="4000" dirty="0">
                <a:latin typeface="Raleway" pitchFamily="2" charset="77"/>
              </a:rPr>
              <a:t>CMS cost estimates unrealistically low</a:t>
            </a:r>
          </a:p>
          <a:p>
            <a:pPr marL="571500" indent="-571500">
              <a:buFont typeface="Arial" panose="020B0604020202020204" pitchFamily="34" charset="0"/>
              <a:buChar char="•"/>
            </a:pPr>
            <a:endParaRPr lang="en-US" sz="4000" dirty="0">
              <a:latin typeface="Raleway" pitchFamily="2" charset="77"/>
            </a:endParaRPr>
          </a:p>
          <a:p>
            <a:pPr marL="571500" indent="-571500">
              <a:buFont typeface="Arial" panose="020B0604020202020204" pitchFamily="34" charset="0"/>
              <a:buChar char="•"/>
            </a:pPr>
            <a:r>
              <a:rPr lang="en-US" sz="4000" dirty="0">
                <a:latin typeface="Raleway" pitchFamily="2" charset="77"/>
              </a:rPr>
              <a:t>All surveys must be unannounced </a:t>
            </a:r>
          </a:p>
          <a:p>
            <a:pPr marL="571500" indent="-571500">
              <a:buFont typeface="Arial" panose="020B0604020202020204" pitchFamily="34" charset="0"/>
              <a:buChar char="•"/>
            </a:pPr>
            <a:endParaRPr lang="en-US" sz="4000" dirty="0">
              <a:latin typeface="Raleway" pitchFamily="2" charset="77"/>
            </a:endParaRPr>
          </a:p>
          <a:p>
            <a:pPr marL="571500" indent="-571500">
              <a:buFont typeface="Arial" panose="020B0604020202020204" pitchFamily="34" charset="0"/>
              <a:buChar char="•"/>
            </a:pPr>
            <a:r>
              <a:rPr lang="en-US" sz="4000" dirty="0">
                <a:latin typeface="Raleway" pitchFamily="2" charset="77"/>
              </a:rPr>
              <a:t>All locations must be surveyed</a:t>
            </a:r>
          </a:p>
          <a:p>
            <a:endParaRPr lang="en-US" sz="4000" b="1" dirty="0"/>
          </a:p>
          <a:p>
            <a:endParaRPr lang="en-US" sz="3600" b="1" dirty="0"/>
          </a:p>
        </p:txBody>
      </p:sp>
      <p:sp>
        <p:nvSpPr>
          <p:cNvPr id="7" name="TextBox 2">
            <a:extLst>
              <a:ext uri="{FF2B5EF4-FFF2-40B4-BE49-F238E27FC236}">
                <a16:creationId xmlns:a16="http://schemas.microsoft.com/office/drawing/2014/main" id="{78C28C3B-65FA-F939-D644-5AC9F04F34F7}"/>
              </a:ext>
            </a:extLst>
          </p:cNvPr>
          <p:cNvSpPr txBox="1"/>
          <p:nvPr/>
        </p:nvSpPr>
        <p:spPr>
          <a:xfrm>
            <a:off x="895350" y="495300"/>
            <a:ext cx="16497300" cy="1928733"/>
          </a:xfrm>
          <a:prstGeom prst="rect">
            <a:avLst/>
          </a:prstGeom>
        </p:spPr>
        <p:txBody>
          <a:bodyPr wrap="square" lIns="0" tIns="0" rIns="0" bIns="0" rtlCol="0" anchor="t">
            <a:spAutoFit/>
          </a:bodyPr>
          <a:lstStyle/>
          <a:p>
            <a:pPr>
              <a:lnSpc>
                <a:spcPts val="7667"/>
              </a:lnSpc>
              <a:spcBef>
                <a:spcPct val="0"/>
              </a:spcBef>
            </a:pPr>
            <a:r>
              <a:rPr lang="en-US" sz="4800" b="1" dirty="0">
                <a:solidFill>
                  <a:srgbClr val="22417B"/>
                </a:solidFill>
                <a:latin typeface="DM Sans Bold"/>
                <a:ea typeface="DM Sans Bold"/>
                <a:cs typeface="DM Sans Bold"/>
                <a:sym typeface="DM Sans Bold"/>
              </a:rPr>
              <a:t>ABOUT THE PROPOSED RULE —HIGHLIGHTS</a:t>
            </a:r>
          </a:p>
          <a:p>
            <a:pPr algn="l">
              <a:lnSpc>
                <a:spcPts val="7667"/>
              </a:lnSpc>
              <a:spcBef>
                <a:spcPct val="0"/>
              </a:spcBef>
            </a:pPr>
            <a:r>
              <a:rPr lang="en-US" sz="4800" b="1" dirty="0">
                <a:solidFill>
                  <a:srgbClr val="22417B"/>
                </a:solidFill>
                <a:latin typeface="DM Sans Bold"/>
                <a:ea typeface="DM Sans Bold"/>
                <a:cs typeface="DM Sans Bold"/>
                <a:sym typeface="DM Sans Bold"/>
              </a:rPr>
              <a:t>Reaccreditation Changes</a:t>
            </a:r>
          </a:p>
        </p:txBody>
      </p:sp>
    </p:spTree>
    <p:extLst>
      <p:ext uri="{BB962C8B-B14F-4D97-AF65-F5344CB8AC3E}">
        <p14:creationId xmlns:p14="http://schemas.microsoft.com/office/powerpoint/2010/main" val="4180018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F1AA4-366B-4695-2185-C2CE1466F931}"/>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B808ABF-27C4-E84C-3E35-AB514EE52FEC}"/>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2EFDD6EF-F36A-426A-D24F-6CB1959B33C1}"/>
              </a:ext>
            </a:extLst>
          </p:cNvPr>
          <p:cNvSpPr txBox="1"/>
          <p:nvPr/>
        </p:nvSpPr>
        <p:spPr>
          <a:xfrm>
            <a:off x="895350" y="2892327"/>
            <a:ext cx="14630400" cy="6365973"/>
          </a:xfrm>
          <a:prstGeom prst="rect">
            <a:avLst/>
          </a:prstGeom>
          <a:noFill/>
        </p:spPr>
        <p:txBody>
          <a:bodyPr wrap="square">
            <a:spAutoFit/>
          </a:bodyPr>
          <a:lstStyle/>
          <a:p>
            <a:r>
              <a:rPr lang="en-US" sz="3600" b="1" dirty="0">
                <a:latin typeface="Raleway" pitchFamily="2" charset="0"/>
              </a:rPr>
              <a:t>Proposes to expand when a PTAN can be revoked retroactively:</a:t>
            </a:r>
          </a:p>
          <a:p>
            <a:pPr marL="571500" indent="-571500">
              <a:buFont typeface="Arial" panose="020B0604020202020204" pitchFamily="34" charset="0"/>
              <a:buChar char="•"/>
            </a:pPr>
            <a:endParaRPr lang="en-US" sz="3600" dirty="0">
              <a:latin typeface="Raleway" pitchFamily="2" charset="0"/>
            </a:endParaRPr>
          </a:p>
          <a:p>
            <a:pPr marL="1028700" lvl="1" indent="-571500">
              <a:buFont typeface="Arial" panose="020B0604020202020204" pitchFamily="34" charset="0"/>
              <a:buChar char="•"/>
            </a:pPr>
            <a:r>
              <a:rPr lang="en-US" sz="3600" dirty="0">
                <a:latin typeface="Raleway" pitchFamily="2" charset="0"/>
              </a:rPr>
              <a:t>Supplier’s number can be revoked if the beneficiary attests that they never received the item or service listed in the supplier’s claim</a:t>
            </a:r>
          </a:p>
          <a:p>
            <a:pPr marL="1028700" lvl="1" indent="-571500">
              <a:lnSpc>
                <a:spcPct val="150000"/>
              </a:lnSpc>
              <a:buFont typeface="Arial" panose="020B0604020202020204" pitchFamily="34" charset="0"/>
              <a:buChar char="•"/>
            </a:pPr>
            <a:r>
              <a:rPr lang="en-US" sz="3600" dirty="0">
                <a:latin typeface="Raleway" pitchFamily="2" charset="0"/>
              </a:rPr>
              <a:t>False or misleading information on the 855S</a:t>
            </a:r>
          </a:p>
          <a:p>
            <a:pPr marL="1028700" lvl="1" indent="-571500">
              <a:lnSpc>
                <a:spcPct val="150000"/>
              </a:lnSpc>
              <a:buFont typeface="Arial" panose="020B0604020202020204" pitchFamily="34" charset="0"/>
              <a:buChar char="•"/>
            </a:pPr>
            <a:r>
              <a:rPr lang="en-US" sz="3600" dirty="0">
                <a:latin typeface="Raleway" pitchFamily="2" charset="0"/>
              </a:rPr>
              <a:t>Failure to timely report ownership or other change</a:t>
            </a:r>
          </a:p>
          <a:p>
            <a:pPr marL="1028700" lvl="1" indent="-571500">
              <a:buFont typeface="Arial" panose="020B0604020202020204" pitchFamily="34" charset="0"/>
              <a:buChar char="•"/>
            </a:pPr>
            <a:r>
              <a:rPr lang="en-US" sz="3600" dirty="0">
                <a:latin typeface="Raleway" pitchFamily="2" charset="0"/>
              </a:rPr>
              <a:t>Revocation of one location’s PTAN would cause all locations’ PTANs to be revoked</a:t>
            </a:r>
          </a:p>
          <a:p>
            <a:pPr marL="1028700" lvl="1" indent="-571500">
              <a:lnSpc>
                <a:spcPct val="150000"/>
              </a:lnSpc>
              <a:buFont typeface="Arial" panose="020B0604020202020204" pitchFamily="34" charset="0"/>
              <a:buChar char="•"/>
            </a:pPr>
            <a:r>
              <a:rPr lang="en-US" sz="3600" dirty="0">
                <a:latin typeface="Raleway" pitchFamily="2" charset="0"/>
              </a:rPr>
              <a:t>Non-compliance with a Medicare Supplier Standard</a:t>
            </a:r>
          </a:p>
        </p:txBody>
      </p:sp>
      <p:sp>
        <p:nvSpPr>
          <p:cNvPr id="6" name="TextBox 2">
            <a:extLst>
              <a:ext uri="{FF2B5EF4-FFF2-40B4-BE49-F238E27FC236}">
                <a16:creationId xmlns:a16="http://schemas.microsoft.com/office/drawing/2014/main" id="{E7BD5952-690E-BBF8-29BC-283C8BFC6E70}"/>
              </a:ext>
            </a:extLst>
          </p:cNvPr>
          <p:cNvSpPr txBox="1"/>
          <p:nvPr/>
        </p:nvSpPr>
        <p:spPr>
          <a:xfrm>
            <a:off x="895350" y="621634"/>
            <a:ext cx="16497300" cy="1928733"/>
          </a:xfrm>
          <a:prstGeom prst="rect">
            <a:avLst/>
          </a:prstGeom>
        </p:spPr>
        <p:txBody>
          <a:bodyPr wrap="square" lIns="0" tIns="0" rIns="0" bIns="0" rtlCol="0" anchor="t">
            <a:spAutoFit/>
          </a:bodyPr>
          <a:lstStyle/>
          <a:p>
            <a:pPr>
              <a:lnSpc>
                <a:spcPts val="7667"/>
              </a:lnSpc>
              <a:spcBef>
                <a:spcPct val="0"/>
              </a:spcBef>
            </a:pPr>
            <a:r>
              <a:rPr lang="en-US" sz="4800" b="1" dirty="0">
                <a:solidFill>
                  <a:srgbClr val="22417B"/>
                </a:solidFill>
                <a:latin typeface="DM Sans Bold"/>
                <a:ea typeface="DM Sans Bold"/>
                <a:cs typeface="DM Sans Bold"/>
                <a:sym typeface="DM Sans Bold"/>
              </a:rPr>
              <a:t>ABOUT THE PROPOSED RULE —HIGHLIGHTS </a:t>
            </a:r>
          </a:p>
          <a:p>
            <a:pPr>
              <a:lnSpc>
                <a:spcPts val="7667"/>
              </a:lnSpc>
              <a:spcBef>
                <a:spcPct val="0"/>
              </a:spcBef>
            </a:pPr>
            <a:r>
              <a:rPr lang="en-US" sz="4800" b="1" dirty="0">
                <a:solidFill>
                  <a:srgbClr val="22417B"/>
                </a:solidFill>
                <a:latin typeface="DM Sans Bold"/>
                <a:ea typeface="DM Sans Bold"/>
                <a:cs typeface="DM Sans Bold"/>
                <a:sym typeface="DM Sans Bold"/>
              </a:rPr>
              <a:t>Revocation Authority</a:t>
            </a:r>
          </a:p>
        </p:txBody>
      </p:sp>
    </p:spTree>
    <p:extLst>
      <p:ext uri="{BB962C8B-B14F-4D97-AF65-F5344CB8AC3E}">
        <p14:creationId xmlns:p14="http://schemas.microsoft.com/office/powerpoint/2010/main" val="381134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F1AA4-366B-4695-2185-C2CE1466F931}"/>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B808ABF-27C4-E84C-3E35-AB514EE52FEC}"/>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2EFDD6EF-F36A-426A-D24F-6CB1959B33C1}"/>
              </a:ext>
            </a:extLst>
          </p:cNvPr>
          <p:cNvSpPr txBox="1"/>
          <p:nvPr/>
        </p:nvSpPr>
        <p:spPr>
          <a:xfrm>
            <a:off x="1600200" y="2596534"/>
            <a:ext cx="15792450" cy="6186309"/>
          </a:xfrm>
          <a:prstGeom prst="rect">
            <a:avLst/>
          </a:prstGeom>
          <a:noFill/>
        </p:spPr>
        <p:txBody>
          <a:bodyPr wrap="square">
            <a:spAutoFit/>
          </a:bodyPr>
          <a:lstStyle/>
          <a:p>
            <a:pPr marL="571500" indent="-571500">
              <a:buFont typeface="Arial" panose="020B0604020202020204" pitchFamily="34" charset="0"/>
              <a:buChar char="•"/>
            </a:pPr>
            <a:endParaRPr lang="en-US" sz="3600" b="1" dirty="0"/>
          </a:p>
          <a:p>
            <a:pPr marL="571500" indent="-571500">
              <a:buFont typeface="Arial" panose="020B0604020202020204" pitchFamily="34" charset="0"/>
              <a:buChar char="•"/>
            </a:pPr>
            <a:r>
              <a:rPr lang="en-US" sz="4000" dirty="0">
                <a:latin typeface="Raleway" pitchFamily="2" charset="77"/>
                <a:ea typeface="DM Sans Bold"/>
                <a:cs typeface="DM Sans Bold"/>
                <a:sym typeface="DM Sans Bold"/>
              </a:rPr>
              <a:t>Require suppliers with a majority ownership change in the first 36 months of enrollment to enroll as a new supplier</a:t>
            </a:r>
          </a:p>
          <a:p>
            <a:pPr marL="571500" indent="-571500">
              <a:buFont typeface="Arial" panose="020B0604020202020204" pitchFamily="34" charset="0"/>
              <a:buChar char="•"/>
            </a:pPr>
            <a:endParaRPr lang="en-US" sz="4000" dirty="0">
              <a:latin typeface="Raleway" pitchFamily="2" charset="77"/>
              <a:ea typeface="DM Sans Bold"/>
              <a:cs typeface="DM Sans Bold"/>
              <a:sym typeface="DM Sans Bold"/>
            </a:endParaRPr>
          </a:p>
          <a:p>
            <a:pPr marL="571500" indent="-571500">
              <a:buFont typeface="Arial" panose="020B0604020202020204" pitchFamily="34" charset="0"/>
              <a:buChar char="•"/>
            </a:pPr>
            <a:r>
              <a:rPr lang="en-US" sz="4000" dirty="0">
                <a:latin typeface="Raleway" pitchFamily="2" charset="77"/>
                <a:ea typeface="DM Sans Bold"/>
                <a:cs typeface="DM Sans Bold"/>
                <a:sym typeface="DM Sans Bold"/>
              </a:rPr>
              <a:t>Mirrors the requirement for HHAs, also known as the “36-month rule”</a:t>
            </a:r>
          </a:p>
          <a:p>
            <a:pPr marL="571500" indent="-571500">
              <a:buFont typeface="Arial" panose="020B0604020202020204" pitchFamily="34" charset="0"/>
              <a:buChar char="•"/>
            </a:pPr>
            <a:endParaRPr lang="en-US" sz="4000" dirty="0">
              <a:latin typeface="Raleway" pitchFamily="2" charset="77"/>
              <a:ea typeface="DM Sans Bold"/>
              <a:cs typeface="DM Sans Bold"/>
              <a:sym typeface="DM Sans Bold"/>
            </a:endParaRPr>
          </a:p>
          <a:p>
            <a:pPr marL="571500" indent="-571500">
              <a:buFont typeface="Arial" panose="020B0604020202020204" pitchFamily="34" charset="0"/>
              <a:buChar char="•"/>
            </a:pPr>
            <a:r>
              <a:rPr lang="en-US" sz="4000" dirty="0">
                <a:latin typeface="Raleway" pitchFamily="2" charset="77"/>
                <a:ea typeface="DM Sans Bold"/>
                <a:cs typeface="DM Sans Bold"/>
                <a:sym typeface="DM Sans Bold"/>
              </a:rPr>
              <a:t>Allows CMS to deactivate Medicare billing privileges for suppliers that are undergoing a CIMO and fail to meet re-enrollment requirements</a:t>
            </a:r>
          </a:p>
        </p:txBody>
      </p:sp>
      <p:sp>
        <p:nvSpPr>
          <p:cNvPr id="6" name="TextBox 2">
            <a:extLst>
              <a:ext uri="{FF2B5EF4-FFF2-40B4-BE49-F238E27FC236}">
                <a16:creationId xmlns:a16="http://schemas.microsoft.com/office/drawing/2014/main" id="{E7BD5952-690E-BBF8-29BC-283C8BFC6E70}"/>
              </a:ext>
            </a:extLst>
          </p:cNvPr>
          <p:cNvSpPr txBox="1"/>
          <p:nvPr/>
        </p:nvSpPr>
        <p:spPr>
          <a:xfrm>
            <a:off x="895350" y="621634"/>
            <a:ext cx="16497300" cy="1974900"/>
          </a:xfrm>
          <a:prstGeom prst="rect">
            <a:avLst/>
          </a:prstGeom>
        </p:spPr>
        <p:txBody>
          <a:bodyPr wrap="square" lIns="0" tIns="0" rIns="0" bIns="0" rtlCol="0" anchor="t">
            <a:spAutoFit/>
          </a:bodyPr>
          <a:lstStyle/>
          <a:p>
            <a:pPr>
              <a:lnSpc>
                <a:spcPts val="7667"/>
              </a:lnSpc>
              <a:spcBef>
                <a:spcPct val="0"/>
              </a:spcBef>
            </a:pPr>
            <a:r>
              <a:rPr lang="en-US" sz="4800" b="1" dirty="0">
                <a:solidFill>
                  <a:srgbClr val="22417B"/>
                </a:solidFill>
                <a:latin typeface="DM Sans Bold"/>
                <a:ea typeface="DM Sans Bold"/>
                <a:cs typeface="DM Sans Bold"/>
                <a:sym typeface="DM Sans Bold"/>
              </a:rPr>
              <a:t>ABOUT THE PROPOSED RULE —HIGHLIGHTS </a:t>
            </a:r>
          </a:p>
          <a:p>
            <a:pPr>
              <a:lnSpc>
                <a:spcPts val="7667"/>
              </a:lnSpc>
              <a:spcBef>
                <a:spcPct val="0"/>
              </a:spcBef>
            </a:pPr>
            <a:r>
              <a:rPr lang="en-US" sz="4800" b="1" dirty="0">
                <a:solidFill>
                  <a:srgbClr val="22417B"/>
                </a:solidFill>
                <a:latin typeface="DM Sans Bold"/>
                <a:ea typeface="DM Sans Bold"/>
                <a:cs typeface="DM Sans Bold"/>
                <a:sym typeface="DM Sans Bold"/>
              </a:rPr>
              <a:t>Change in Majority Ownership (CIMO)</a:t>
            </a:r>
          </a:p>
        </p:txBody>
      </p:sp>
    </p:spTree>
    <p:extLst>
      <p:ext uri="{BB962C8B-B14F-4D97-AF65-F5344CB8AC3E}">
        <p14:creationId xmlns:p14="http://schemas.microsoft.com/office/powerpoint/2010/main" val="1782507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84937"/>
            <a:ext cx="14439900" cy="987450"/>
          </a:xfrm>
          <a:prstGeom prst="rect">
            <a:avLst/>
          </a:prstGeom>
        </p:spPr>
        <p:txBody>
          <a:bodyPr wrap="square" lIns="0" tIns="0" rIns="0" bIns="0" rtlCol="0" anchor="t">
            <a:spAutoFit/>
          </a:bodyPr>
          <a:lstStyle/>
          <a:p>
            <a:pPr algn="l">
              <a:lnSpc>
                <a:spcPts val="7667"/>
              </a:lnSpc>
              <a:spcBef>
                <a:spcPct val="0"/>
              </a:spcBef>
            </a:pPr>
            <a:r>
              <a:rPr lang="en-US" sz="5477" b="1" dirty="0">
                <a:solidFill>
                  <a:srgbClr val="22417B"/>
                </a:solidFill>
                <a:latin typeface="DM Sans Bold"/>
                <a:ea typeface="DM Sans Bold"/>
                <a:cs typeface="DM Sans Bold"/>
                <a:sym typeface="DM Sans Bold"/>
              </a:rPr>
              <a:t>TIPS FOR SUBMITTING COMMENTS</a:t>
            </a:r>
          </a:p>
        </p:txBody>
      </p:sp>
      <p:sp>
        <p:nvSpPr>
          <p:cNvPr id="3" name="Freeform 3"/>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B3FA70A8-3242-2412-178A-F1DFF4278920}"/>
              </a:ext>
            </a:extLst>
          </p:cNvPr>
          <p:cNvSpPr txBox="1"/>
          <p:nvPr/>
        </p:nvSpPr>
        <p:spPr>
          <a:xfrm>
            <a:off x="1562100" y="2049377"/>
            <a:ext cx="15163800" cy="754052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effectLst/>
                <a:latin typeface="Raleway" pitchFamily="2" charset="77"/>
                <a:ea typeface="Aptos" panose="020B0004020202020204" pitchFamily="34" charset="0"/>
              </a:rPr>
              <a:t>CMS is accepting public comments through </a:t>
            </a:r>
            <a:r>
              <a:rPr lang="en-US" sz="3200" b="1" dirty="0">
                <a:latin typeface="Raleway" pitchFamily="2" charset="77"/>
                <a:ea typeface="Aptos" panose="020B0004020202020204" pitchFamily="34" charset="0"/>
              </a:rPr>
              <a:t>11:59pm on August 29, 2025. </a:t>
            </a:r>
          </a:p>
          <a:p>
            <a:pPr marL="457200" indent="-457200" algn="just">
              <a:buFont typeface="Arial" panose="020B0604020202020204" pitchFamily="34" charset="0"/>
              <a:buChar char="•"/>
            </a:pPr>
            <a:endParaRPr lang="en-US" sz="3200" b="1" dirty="0">
              <a:latin typeface="Raleway" pitchFamily="2" charset="77"/>
              <a:ea typeface="Aptos" panose="020B0004020202020204" pitchFamily="34" charset="0"/>
            </a:endParaRPr>
          </a:p>
          <a:p>
            <a:pPr marL="457200" marR="0" indent="-457200" algn="just">
              <a:buFont typeface="Arial" panose="020B0604020202020204" pitchFamily="34" charset="0"/>
              <a:buChar char="•"/>
            </a:pPr>
            <a:r>
              <a:rPr lang="en-US" sz="3200" b="1" dirty="0">
                <a:effectLst/>
                <a:latin typeface="Raleway" pitchFamily="2" charset="77"/>
                <a:ea typeface="Aptos" panose="020B0004020202020204" pitchFamily="34" charset="0"/>
              </a:rPr>
              <a:t>To submit, go to </a:t>
            </a:r>
            <a:r>
              <a:rPr lang="en-US" sz="3200" b="1" u="sng" dirty="0">
                <a:solidFill>
                  <a:srgbClr val="467886"/>
                </a:solidFill>
                <a:effectLst/>
                <a:latin typeface="Raleway" pitchFamily="2" charset="77"/>
                <a:ea typeface="Aptos" panose="020B0004020202020204" pitchFamily="34" charset="0"/>
                <a:hlinkClick r:id="rId4"/>
              </a:rPr>
              <a:t>regulations.gov</a:t>
            </a:r>
            <a:r>
              <a:rPr lang="en-US" sz="3200" b="1" dirty="0">
                <a:effectLst/>
                <a:latin typeface="Raleway" pitchFamily="2" charset="77"/>
                <a:ea typeface="Aptos" panose="020B0004020202020204" pitchFamily="34" charset="0"/>
              </a:rPr>
              <a:t> </a:t>
            </a:r>
            <a:r>
              <a:rPr lang="en-US" sz="3200" dirty="0">
                <a:effectLst/>
                <a:latin typeface="Raleway" pitchFamily="2" charset="77"/>
                <a:ea typeface="Aptos" panose="020B0004020202020204" pitchFamily="34" charset="0"/>
              </a:rPr>
              <a:t>and make sure you are commenting to the: </a:t>
            </a:r>
            <a:r>
              <a:rPr lang="en-US" sz="3200" i="1" dirty="0">
                <a:effectLst/>
                <a:latin typeface="Raleway" pitchFamily="2" charset="77"/>
                <a:ea typeface="Aptos" panose="020B0004020202020204" pitchFamily="34" charset="0"/>
              </a:rPr>
              <a:t>“Medicare and Medicaid Programs: Calendar Year 2026 Home Health Prospective Payment System Rate Update; Requirements for the HH Quality Reporting Program and the HH Value-Based Purchasing Expanded Model; Durable Medical Equipment, Prosthetics, Orthotics, and Supplies Competitive Bidding Program Updates; DMEPOS Accreditation Requirements; Provider Enrollment; and Other Medicare and Medicaid Policies” </a:t>
            </a:r>
            <a:r>
              <a:rPr lang="en-US" sz="3200" dirty="0">
                <a:effectLst/>
                <a:latin typeface="Raleway" pitchFamily="2" charset="77"/>
                <a:ea typeface="Aptos" panose="020B0004020202020204" pitchFamily="34" charset="0"/>
              </a:rPr>
              <a:t>posting. </a:t>
            </a:r>
            <a:r>
              <a:rPr lang="en-US" sz="3200" b="1" dirty="0">
                <a:effectLst/>
                <a:latin typeface="Raleway" pitchFamily="2" charset="77"/>
                <a:ea typeface="Aptos" panose="020B0004020202020204" pitchFamily="34" charset="0"/>
              </a:rPr>
              <a:t>(CMS-1828-P)</a:t>
            </a:r>
          </a:p>
          <a:p>
            <a:pPr marL="457200" marR="0" indent="-457200" algn="just">
              <a:buFont typeface="Arial" panose="020B0604020202020204" pitchFamily="34" charset="0"/>
              <a:buChar char="•"/>
            </a:pPr>
            <a:endParaRPr lang="en-US" sz="3200" b="1" dirty="0">
              <a:latin typeface="Raleway" pitchFamily="2" charset="77"/>
              <a:ea typeface="Aptos" panose="020B0004020202020204" pitchFamily="34" charset="0"/>
            </a:endParaRPr>
          </a:p>
          <a:p>
            <a:pPr marL="457200" marR="0" indent="-457200" algn="just">
              <a:buFont typeface="Arial" panose="020B0604020202020204" pitchFamily="34" charset="0"/>
              <a:buChar char="•"/>
            </a:pPr>
            <a:r>
              <a:rPr lang="en-US" sz="3200" dirty="0">
                <a:effectLst/>
                <a:latin typeface="Raleway" pitchFamily="2" charset="77"/>
                <a:ea typeface="Aptos" panose="020B0004020202020204" pitchFamily="34" charset="0"/>
              </a:rPr>
              <a:t>You can either type your comments into the </a:t>
            </a:r>
            <a:r>
              <a:rPr lang="en-US" sz="3200" b="1" dirty="0">
                <a:effectLst/>
                <a:latin typeface="Raleway" pitchFamily="2" charset="77"/>
                <a:ea typeface="Aptos" panose="020B0004020202020204" pitchFamily="34" charset="0"/>
              </a:rPr>
              <a:t>comment box or attach a file. </a:t>
            </a:r>
          </a:p>
          <a:p>
            <a:pPr marL="457200" marR="0" indent="-457200" algn="just">
              <a:buFont typeface="Arial" panose="020B0604020202020204" pitchFamily="34" charset="0"/>
              <a:buChar char="•"/>
            </a:pPr>
            <a:endParaRPr lang="en-US" sz="3200" b="1" dirty="0">
              <a:latin typeface="Raleway" pitchFamily="2" charset="77"/>
              <a:ea typeface="Aptos" panose="020B0004020202020204" pitchFamily="34" charset="0"/>
            </a:endParaRPr>
          </a:p>
          <a:p>
            <a:pPr marL="457200" marR="0" indent="-457200" algn="just">
              <a:buFont typeface="Arial" panose="020B0604020202020204" pitchFamily="34" charset="0"/>
              <a:buChar char="•"/>
            </a:pPr>
            <a:r>
              <a:rPr lang="en-US" sz="3200" dirty="0">
                <a:effectLst/>
                <a:latin typeface="Raleway" pitchFamily="2" charset="77"/>
                <a:ea typeface="Aptos" panose="020B0004020202020204" pitchFamily="34" charset="0"/>
              </a:rPr>
              <a:t>Fill out the required fields as you see fit and make sure to click the </a:t>
            </a:r>
            <a:r>
              <a:rPr lang="en-US" sz="3200" b="1" i="1" dirty="0">
                <a:effectLst/>
                <a:latin typeface="Raleway" pitchFamily="2" charset="77"/>
                <a:ea typeface="Aptos" panose="020B0004020202020204" pitchFamily="34" charset="0"/>
              </a:rPr>
              <a:t>‘Submit Comment’</a:t>
            </a:r>
            <a:r>
              <a:rPr lang="en-US" sz="3200" b="1" dirty="0">
                <a:effectLst/>
                <a:latin typeface="Raleway" pitchFamily="2" charset="77"/>
                <a:ea typeface="Aptos" panose="020B0004020202020204" pitchFamily="34" charset="0"/>
              </a:rPr>
              <a:t> </a:t>
            </a:r>
            <a:r>
              <a:rPr lang="en-US" sz="3200" dirty="0">
                <a:effectLst/>
                <a:latin typeface="Raleway" pitchFamily="2" charset="77"/>
                <a:ea typeface="Aptos" panose="020B0004020202020204" pitchFamily="34" charset="0"/>
              </a:rPr>
              <a:t>button at the bottom.  </a:t>
            </a:r>
          </a:p>
          <a:p>
            <a:pPr marL="0" marR="0" algn="just">
              <a:buNone/>
            </a:pPr>
            <a:r>
              <a:rPr lang="en-US" sz="3600" b="1" dirty="0">
                <a:effectLst/>
                <a:ea typeface="Aptos" panose="020B0004020202020204" pitchFamily="34"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7388" y="495300"/>
            <a:ext cx="14439900" cy="872868"/>
          </a:xfrm>
          <a:prstGeom prst="rect">
            <a:avLst/>
          </a:prstGeom>
        </p:spPr>
        <p:txBody>
          <a:bodyPr wrap="square" lIns="0" tIns="0" rIns="0" bIns="0" rtlCol="0" anchor="t">
            <a:spAutoFit/>
          </a:bodyPr>
          <a:lstStyle/>
          <a:p>
            <a:pPr algn="l">
              <a:lnSpc>
                <a:spcPts val="7667"/>
              </a:lnSpc>
              <a:spcBef>
                <a:spcPct val="0"/>
              </a:spcBef>
            </a:pPr>
            <a:r>
              <a:rPr lang="en-US" sz="4400" b="1" dirty="0">
                <a:solidFill>
                  <a:srgbClr val="22417B"/>
                </a:solidFill>
                <a:latin typeface="DM Sans Bold"/>
                <a:ea typeface="DM Sans Bold"/>
                <a:cs typeface="DM Sans Bold"/>
                <a:sym typeface="DM Sans Bold"/>
              </a:rPr>
              <a:t>COMMENT WRITING RECOMMENDATIONS</a:t>
            </a:r>
          </a:p>
        </p:txBody>
      </p:sp>
      <p:sp>
        <p:nvSpPr>
          <p:cNvPr id="3" name="Freeform 3"/>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B3FA70A8-3242-2412-178A-F1DFF4278920}"/>
              </a:ext>
            </a:extLst>
          </p:cNvPr>
          <p:cNvSpPr txBox="1"/>
          <p:nvPr/>
        </p:nvSpPr>
        <p:spPr>
          <a:xfrm>
            <a:off x="1447800" y="1738134"/>
            <a:ext cx="14914888" cy="7786747"/>
          </a:xfrm>
          <a:prstGeom prst="rect">
            <a:avLst/>
          </a:prstGeom>
          <a:noFill/>
        </p:spPr>
        <p:txBody>
          <a:bodyPr wrap="square">
            <a:spAutoFit/>
          </a:bodyPr>
          <a:lstStyle/>
          <a:p>
            <a:pPr marL="457200" indent="-457200" algn="just">
              <a:buFont typeface="Arial" panose="020B0604020202020204" pitchFamily="34" charset="0"/>
              <a:buChar char="•"/>
            </a:pPr>
            <a:r>
              <a:rPr lang="en-US" sz="3600" b="1" dirty="0">
                <a:effectLst/>
                <a:latin typeface="Raleway" pitchFamily="2" charset="77"/>
                <a:ea typeface="Aptos" panose="020B0004020202020204" pitchFamily="34" charset="0"/>
              </a:rPr>
              <a:t>Most effective comments come from first-hand experience</a:t>
            </a:r>
          </a:p>
          <a:p>
            <a:pPr marL="914400" lvl="1" indent="-457200" algn="just">
              <a:buFont typeface="Arial" panose="020B0604020202020204" pitchFamily="34" charset="0"/>
              <a:buChar char="•"/>
            </a:pPr>
            <a:r>
              <a:rPr lang="en-US" sz="3600" dirty="0">
                <a:latin typeface="Raleway" pitchFamily="2" charset="77"/>
                <a:ea typeface="Aptos" panose="020B0004020202020204" pitchFamily="34" charset="0"/>
              </a:rPr>
              <a:t>How would the proposed changes impact your company, employees, beneficiaries and other patients?</a:t>
            </a:r>
          </a:p>
          <a:p>
            <a:pPr marL="914400" lvl="1" indent="-457200" algn="just">
              <a:buFont typeface="Arial" panose="020B0604020202020204" pitchFamily="34" charset="0"/>
              <a:buChar char="•"/>
            </a:pPr>
            <a:endParaRPr lang="en-US" sz="3600" b="1" dirty="0">
              <a:effectLst/>
              <a:latin typeface="Raleway" pitchFamily="2" charset="77"/>
              <a:ea typeface="Aptos" panose="020B0004020202020204" pitchFamily="34" charset="0"/>
            </a:endParaRPr>
          </a:p>
          <a:p>
            <a:pPr marL="457200" indent="-457200" algn="just">
              <a:buFont typeface="Arial" panose="020B0604020202020204" pitchFamily="34" charset="0"/>
              <a:buChar char="•"/>
            </a:pPr>
            <a:r>
              <a:rPr lang="en-US" sz="3600" b="1" dirty="0">
                <a:latin typeface="Raleway" pitchFamily="2" charset="77"/>
                <a:ea typeface="Aptos" panose="020B0004020202020204" pitchFamily="34" charset="0"/>
              </a:rPr>
              <a:t>Support the industry’s positions and provide context to how it would impact your company and the community you serve.</a:t>
            </a:r>
          </a:p>
          <a:p>
            <a:pPr marL="457200" indent="-457200" algn="just">
              <a:buFont typeface="Arial" panose="020B0604020202020204" pitchFamily="34" charset="0"/>
              <a:buChar char="•"/>
            </a:pPr>
            <a:endParaRPr lang="en-US" sz="3600" b="1" dirty="0">
              <a:effectLst/>
              <a:latin typeface="Raleway" pitchFamily="2" charset="77"/>
              <a:ea typeface="Aptos" panose="020B0004020202020204" pitchFamily="34" charset="0"/>
            </a:endParaRPr>
          </a:p>
          <a:p>
            <a:pPr marL="457200" indent="-457200" algn="just">
              <a:buFont typeface="Arial" panose="020B0604020202020204" pitchFamily="34" charset="0"/>
              <a:buChar char="•"/>
            </a:pPr>
            <a:r>
              <a:rPr lang="en-US" sz="3600" b="1" dirty="0">
                <a:latin typeface="Raleway" pitchFamily="2" charset="77"/>
                <a:ea typeface="Aptos" panose="020B0004020202020204" pitchFamily="34" charset="0"/>
              </a:rPr>
              <a:t>Personalize your comments to explain the negative impacts on your business and patient care.</a:t>
            </a:r>
          </a:p>
          <a:p>
            <a:pPr marL="457200" indent="-457200" algn="just">
              <a:buFont typeface="Arial" panose="020B0604020202020204" pitchFamily="34" charset="0"/>
              <a:buChar char="•"/>
            </a:pPr>
            <a:endParaRPr lang="en-US" sz="3600" b="1" dirty="0">
              <a:effectLst/>
              <a:latin typeface="Raleway" pitchFamily="2" charset="77"/>
              <a:ea typeface="Aptos" panose="020B0004020202020204" pitchFamily="34" charset="0"/>
            </a:endParaRPr>
          </a:p>
          <a:p>
            <a:pPr marL="457200" indent="-457200" algn="just">
              <a:buFont typeface="Arial" panose="020B0604020202020204" pitchFamily="34" charset="0"/>
              <a:buChar char="•"/>
            </a:pPr>
            <a:r>
              <a:rPr lang="en-US" sz="3600" b="1" dirty="0">
                <a:latin typeface="Raleway" pitchFamily="2" charset="77"/>
                <a:ea typeface="Aptos" panose="020B0004020202020204" pitchFamily="34" charset="0"/>
              </a:rPr>
              <a:t>Do not be emotional.</a:t>
            </a:r>
          </a:p>
          <a:p>
            <a:pPr marL="457200" indent="-457200" algn="just">
              <a:buFont typeface="Arial" panose="020B0604020202020204" pitchFamily="34" charset="0"/>
              <a:buChar char="•"/>
            </a:pPr>
            <a:endParaRPr lang="en-US" sz="3600" b="1" dirty="0">
              <a:effectLst/>
              <a:latin typeface="Raleway" pitchFamily="2" charset="77"/>
              <a:ea typeface="Aptos" panose="020B0004020202020204" pitchFamily="34" charset="0"/>
            </a:endParaRPr>
          </a:p>
          <a:p>
            <a:pPr marL="457200" indent="-457200" algn="just">
              <a:buFont typeface="Arial" panose="020B0604020202020204" pitchFamily="34" charset="0"/>
              <a:buChar char="•"/>
            </a:pPr>
            <a:r>
              <a:rPr lang="en-US" sz="3600" b="1" dirty="0">
                <a:latin typeface="Raleway" pitchFamily="2" charset="77"/>
                <a:ea typeface="Aptos" panose="020B0004020202020204" pitchFamily="34" charset="0"/>
              </a:rPr>
              <a:t>Do not include PHI—all comments are public.</a:t>
            </a:r>
            <a:endParaRPr lang="en-US" sz="3600" b="1" dirty="0">
              <a:effectLst/>
              <a:latin typeface="Raleway" pitchFamily="2" charset="77"/>
              <a:ea typeface="Aptos" panose="020B0004020202020204" pitchFamily="34" charset="0"/>
            </a:endParaRPr>
          </a:p>
          <a:p>
            <a:pPr marL="0" marR="0" algn="just">
              <a:buNone/>
            </a:pPr>
            <a:r>
              <a:rPr lang="en-US" sz="3200" dirty="0">
                <a:effectLst/>
                <a:ea typeface="Aptos" panose="020B0004020202020204" pitchFamily="34" charset="0"/>
              </a:rPr>
              <a:t> </a:t>
            </a:r>
          </a:p>
        </p:txBody>
      </p:sp>
    </p:spTree>
    <p:extLst>
      <p:ext uri="{BB962C8B-B14F-4D97-AF65-F5344CB8AC3E}">
        <p14:creationId xmlns:p14="http://schemas.microsoft.com/office/powerpoint/2010/main" val="62034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B3FA70A8-3242-2412-178A-F1DFF4278920}"/>
              </a:ext>
            </a:extLst>
          </p:cNvPr>
          <p:cNvSpPr txBox="1"/>
          <p:nvPr/>
        </p:nvSpPr>
        <p:spPr>
          <a:xfrm>
            <a:off x="1014109" y="2412411"/>
            <a:ext cx="16135606" cy="7048083"/>
          </a:xfrm>
          <a:prstGeom prst="rect">
            <a:avLst/>
          </a:prstGeom>
          <a:noFill/>
        </p:spPr>
        <p:txBody>
          <a:bodyPr wrap="square">
            <a:spAutoFit/>
          </a:bodyPr>
          <a:lstStyle/>
          <a:p>
            <a:pPr marL="914400" lvl="1" indent="-457200" algn="just">
              <a:buFont typeface="Arial" charset="0"/>
              <a:buChar char="•"/>
            </a:pPr>
            <a:endParaRPr lang="en-US" sz="800" b="1" dirty="0">
              <a:ea typeface="Aptos" panose="020B0004020202020204" pitchFamily="34" charset="0"/>
            </a:endParaRPr>
          </a:p>
          <a:p>
            <a:pPr marL="914400" lvl="1" indent="-457200" algn="just">
              <a:buFont typeface="Arial" charset="0"/>
              <a:buChar char="•"/>
            </a:pPr>
            <a:r>
              <a:rPr lang="en-US" sz="3600" b="1" dirty="0">
                <a:latin typeface="Raleway" pitchFamily="2" charset="77"/>
                <a:ea typeface="Aptos" panose="020B0004020202020204" pitchFamily="34" charset="0"/>
              </a:rPr>
              <a:t>Oppose</a:t>
            </a:r>
            <a:r>
              <a:rPr lang="en-US" sz="3600" dirty="0">
                <a:latin typeface="Raleway" pitchFamily="2" charset="77"/>
                <a:ea typeface="Aptos" panose="020B0004020202020204" pitchFamily="34" charset="0"/>
              </a:rPr>
              <a:t> </a:t>
            </a:r>
            <a:r>
              <a:rPr lang="en-US" sz="3600" dirty="0">
                <a:effectLst/>
                <a:latin typeface="Raleway" pitchFamily="2" charset="77"/>
                <a:ea typeface="Aptos" panose="020B0004020202020204" pitchFamily="34" charset="0"/>
              </a:rPr>
              <a:t>inclusion of CGMs and </a:t>
            </a:r>
            <a:r>
              <a:rPr lang="en-US" sz="3600" dirty="0">
                <a:latin typeface="Raleway" pitchFamily="2" charset="77"/>
                <a:ea typeface="Aptos" panose="020B0004020202020204" pitchFamily="34" charset="0"/>
              </a:rPr>
              <a:t>i</a:t>
            </a:r>
            <a:r>
              <a:rPr lang="en-US" sz="3600" dirty="0">
                <a:effectLst/>
                <a:latin typeface="Raleway" pitchFamily="2" charset="77"/>
                <a:ea typeface="Aptos" panose="020B0004020202020204" pitchFamily="34" charset="0"/>
              </a:rPr>
              <a:t>nsulin infusion pumps to CBP</a:t>
            </a:r>
          </a:p>
          <a:p>
            <a:pPr marL="914400" lvl="1" indent="-457200" algn="just">
              <a:buFont typeface="Arial" charset="0"/>
              <a:buChar char="•"/>
            </a:pPr>
            <a:r>
              <a:rPr lang="en-US" sz="3600" b="1" dirty="0">
                <a:latin typeface="Raleway" pitchFamily="2" charset="77"/>
                <a:ea typeface="Aptos" panose="020B0004020202020204" pitchFamily="34" charset="0"/>
              </a:rPr>
              <a:t>Oppose</a:t>
            </a:r>
            <a:r>
              <a:rPr lang="en-US" sz="3600" dirty="0">
                <a:latin typeface="Raleway" pitchFamily="2" charset="77"/>
                <a:ea typeface="Aptos" panose="020B0004020202020204" pitchFamily="34" charset="0"/>
              </a:rPr>
              <a:t> moving CGMs and insulin infusion pumps to the frequent and substantial servicing payment category</a:t>
            </a:r>
          </a:p>
          <a:p>
            <a:pPr marL="914400" lvl="1" indent="-457200" algn="just">
              <a:buFont typeface="Arial" charset="0"/>
              <a:buChar char="•"/>
            </a:pPr>
            <a:r>
              <a:rPr lang="en-US" sz="3600" b="1" dirty="0">
                <a:latin typeface="Raleway" pitchFamily="2" charset="77"/>
                <a:ea typeface="Aptos" panose="020B0004020202020204" pitchFamily="34" charset="0"/>
              </a:rPr>
              <a:t>Oppose</a:t>
            </a:r>
            <a:r>
              <a:rPr lang="en-US" sz="3600" dirty="0">
                <a:latin typeface="Raleway" pitchFamily="2" charset="77"/>
                <a:ea typeface="Aptos" panose="020B0004020202020204" pitchFamily="34" charset="0"/>
              </a:rPr>
              <a:t> adding medical supplies to CBP</a:t>
            </a:r>
          </a:p>
          <a:p>
            <a:pPr marL="914400" lvl="1" indent="-457200" algn="just">
              <a:buFont typeface="Arial" charset="0"/>
              <a:buChar char="•"/>
            </a:pPr>
            <a:r>
              <a:rPr lang="en-US" sz="3600" b="1" dirty="0">
                <a:latin typeface="Raleway" pitchFamily="2" charset="77"/>
                <a:ea typeface="Aptos" panose="020B0004020202020204" pitchFamily="34" charset="0"/>
              </a:rPr>
              <a:t>Oppose</a:t>
            </a:r>
            <a:r>
              <a:rPr lang="en-US" sz="3600" dirty="0">
                <a:latin typeface="Raleway" pitchFamily="2" charset="77"/>
                <a:ea typeface="Aptos" panose="020B0004020202020204" pitchFamily="34" charset="0"/>
              </a:rPr>
              <a:t> the bid ceiling to be based on the SPA</a:t>
            </a:r>
          </a:p>
          <a:p>
            <a:pPr marL="914400" lvl="1" indent="-457200" algn="just">
              <a:buFont typeface="Arial" charset="0"/>
              <a:buChar char="•"/>
            </a:pPr>
            <a:r>
              <a:rPr lang="en-US" sz="3600" b="1" dirty="0">
                <a:latin typeface="Raleway" pitchFamily="2" charset="77"/>
                <a:ea typeface="Aptos" panose="020B0004020202020204" pitchFamily="34" charset="0"/>
              </a:rPr>
              <a:t>Oppose </a:t>
            </a:r>
            <a:r>
              <a:rPr lang="en-US" sz="3600" dirty="0">
                <a:latin typeface="Raleway" pitchFamily="2" charset="77"/>
                <a:ea typeface="Aptos" panose="020B0004020202020204" pitchFamily="34" charset="0"/>
              </a:rPr>
              <a:t>the reduction of number of contracts</a:t>
            </a:r>
          </a:p>
          <a:p>
            <a:pPr marL="914400" lvl="1" indent="-457200" algn="just">
              <a:buFont typeface="Arial" charset="0"/>
              <a:buChar char="•"/>
            </a:pPr>
            <a:r>
              <a:rPr lang="en-US" sz="3600" b="1" dirty="0">
                <a:latin typeface="Raleway" pitchFamily="2" charset="77"/>
                <a:ea typeface="Aptos" panose="020B0004020202020204" pitchFamily="34" charset="0"/>
              </a:rPr>
              <a:t>Oppose</a:t>
            </a:r>
            <a:r>
              <a:rPr lang="en-US" sz="3600" dirty="0">
                <a:latin typeface="Raleway" pitchFamily="2" charset="77"/>
                <a:ea typeface="Aptos" panose="020B0004020202020204" pitchFamily="34" charset="0"/>
              </a:rPr>
              <a:t> the removal of financial documentation requirements</a:t>
            </a:r>
          </a:p>
          <a:p>
            <a:pPr marL="914400" lvl="1" indent="-457200" algn="just">
              <a:buFont typeface="Arial" charset="0"/>
              <a:buChar char="•"/>
            </a:pPr>
            <a:r>
              <a:rPr lang="en-US" sz="3600" b="1" dirty="0">
                <a:latin typeface="Raleway" pitchFamily="2" charset="77"/>
                <a:ea typeface="Aptos" panose="020B0004020202020204" pitchFamily="34" charset="0"/>
              </a:rPr>
              <a:t>Oppose</a:t>
            </a:r>
            <a:r>
              <a:rPr lang="en-US" sz="3600" dirty="0">
                <a:latin typeface="Raleway" pitchFamily="2" charset="77"/>
                <a:ea typeface="Aptos" panose="020B0004020202020204" pitchFamily="34" charset="0"/>
              </a:rPr>
              <a:t> the annual reaccreditation survey</a:t>
            </a:r>
          </a:p>
          <a:p>
            <a:pPr marL="914400" lvl="1" indent="-457200" algn="just">
              <a:buFont typeface="Arial" charset="0"/>
              <a:buChar char="•"/>
            </a:pPr>
            <a:r>
              <a:rPr lang="en-US" sz="3600" b="1" dirty="0">
                <a:latin typeface="Raleway" pitchFamily="2" charset="77"/>
                <a:ea typeface="Aptos" panose="020B0004020202020204" pitchFamily="34" charset="0"/>
              </a:rPr>
              <a:t>Oppose</a:t>
            </a:r>
            <a:r>
              <a:rPr lang="en-US" sz="3600" dirty="0">
                <a:latin typeface="Raleway" pitchFamily="2" charset="77"/>
                <a:ea typeface="Aptos" panose="020B0004020202020204" pitchFamily="34" charset="0"/>
              </a:rPr>
              <a:t> retroactive revocation </a:t>
            </a:r>
          </a:p>
          <a:p>
            <a:pPr marL="914400" lvl="1" indent="-457200" algn="just">
              <a:buFont typeface="Arial" charset="0"/>
              <a:buChar char="•"/>
            </a:pPr>
            <a:endParaRPr lang="en-US" sz="3600" b="1" dirty="0">
              <a:latin typeface="Raleway" pitchFamily="2" charset="77"/>
              <a:ea typeface="Aptos" panose="020B0004020202020204" pitchFamily="34" charset="0"/>
            </a:endParaRPr>
          </a:p>
          <a:p>
            <a:pPr lvl="1"/>
            <a:r>
              <a:rPr lang="en-US" sz="3600" b="1" u="sng" dirty="0">
                <a:latin typeface="Raleway" pitchFamily="2" charset="77"/>
                <a:ea typeface="Aptos" panose="020B0004020202020204" pitchFamily="34" charset="0"/>
              </a:rPr>
              <a:t>All are encouraged to reference AAHomecare’s Talking Points Document</a:t>
            </a:r>
          </a:p>
        </p:txBody>
      </p:sp>
      <p:sp>
        <p:nvSpPr>
          <p:cNvPr id="6" name="TextBox 2"/>
          <p:cNvSpPr txBox="1"/>
          <p:nvPr/>
        </p:nvSpPr>
        <p:spPr>
          <a:xfrm>
            <a:off x="614947" y="330531"/>
            <a:ext cx="14439900" cy="1974900"/>
          </a:xfrm>
          <a:prstGeom prst="rect">
            <a:avLst/>
          </a:prstGeom>
        </p:spPr>
        <p:txBody>
          <a:bodyPr wrap="square" lIns="0" tIns="0" rIns="0" bIns="0" rtlCol="0" anchor="t">
            <a:spAutoFit/>
          </a:bodyPr>
          <a:lstStyle/>
          <a:p>
            <a:pPr algn="l">
              <a:lnSpc>
                <a:spcPts val="7667"/>
              </a:lnSpc>
              <a:spcBef>
                <a:spcPct val="0"/>
              </a:spcBef>
            </a:pPr>
            <a:r>
              <a:rPr lang="en-US" sz="4400" b="1" dirty="0">
                <a:solidFill>
                  <a:srgbClr val="22417B"/>
                </a:solidFill>
                <a:latin typeface="DM Sans Bold"/>
                <a:ea typeface="DM Sans Bold"/>
                <a:cs typeface="DM Sans Bold"/>
                <a:sym typeface="DM Sans Bold"/>
              </a:rPr>
              <a:t>COMMENT WRITING RECOMMENDATIONS</a:t>
            </a:r>
          </a:p>
          <a:p>
            <a:pPr algn="l">
              <a:lnSpc>
                <a:spcPts val="7667"/>
              </a:lnSpc>
              <a:spcBef>
                <a:spcPct val="0"/>
              </a:spcBef>
            </a:pPr>
            <a:r>
              <a:rPr lang="en-US" sz="4000" b="1" dirty="0">
                <a:solidFill>
                  <a:srgbClr val="22417B"/>
                </a:solidFill>
                <a:latin typeface="DM Sans Bold"/>
                <a:ea typeface="DM Sans Bold"/>
                <a:cs typeface="DM Sans Bold"/>
                <a:sym typeface="DM Sans Bold"/>
              </a:rPr>
              <a:t>AAHOMECARE POSITIONS</a:t>
            </a:r>
          </a:p>
        </p:txBody>
      </p:sp>
    </p:spTree>
    <p:extLst>
      <p:ext uri="{BB962C8B-B14F-4D97-AF65-F5344CB8AC3E}">
        <p14:creationId xmlns:p14="http://schemas.microsoft.com/office/powerpoint/2010/main" val="1592795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78437" y="-980026"/>
            <a:ext cx="6632813" cy="66328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8888" r="-38888"/>
              </a:stretch>
            </a:blipFill>
            <a:ln w="609600" cap="sq">
              <a:solidFill>
                <a:srgbClr val="28346D"/>
              </a:solidFill>
              <a:prstDash val="solid"/>
              <a:miter/>
            </a:ln>
          </p:spPr>
          <p:txBody>
            <a:bodyPr/>
            <a:lstStyle/>
            <a:p>
              <a:endParaRPr lang="en-US"/>
            </a:p>
          </p:txBody>
        </p:sp>
      </p:grpSp>
      <p:sp>
        <p:nvSpPr>
          <p:cNvPr id="4" name="TextBox 4"/>
          <p:cNvSpPr txBox="1"/>
          <p:nvPr/>
        </p:nvSpPr>
        <p:spPr>
          <a:xfrm>
            <a:off x="2344704" y="4338538"/>
            <a:ext cx="10333733" cy="4164794"/>
          </a:xfrm>
          <a:prstGeom prst="rect">
            <a:avLst/>
          </a:prstGeom>
        </p:spPr>
        <p:txBody>
          <a:bodyPr lIns="0" tIns="0" rIns="0" bIns="0" rtlCol="0" anchor="t">
            <a:spAutoFit/>
          </a:bodyPr>
          <a:lstStyle/>
          <a:p>
            <a:pPr marL="633548" lvl="1" indent="-316774" algn="l">
              <a:lnSpc>
                <a:spcPts val="4108"/>
              </a:lnSpc>
              <a:buFont typeface="Arial"/>
              <a:buChar char="•"/>
            </a:pPr>
            <a:r>
              <a:rPr lang="en-US" sz="2934" spc="64" dirty="0">
                <a:solidFill>
                  <a:srgbClr val="152540"/>
                </a:solidFill>
                <a:latin typeface="Raleway"/>
                <a:ea typeface="Raleway"/>
                <a:cs typeface="Raleway"/>
                <a:sym typeface="Raleway"/>
              </a:rPr>
              <a:t>Tom Ryan, President &amp; CEO, AAHomecare </a:t>
            </a:r>
          </a:p>
          <a:p>
            <a:pPr marL="633548" lvl="1" indent="-316774" algn="l">
              <a:lnSpc>
                <a:spcPts val="4108"/>
              </a:lnSpc>
              <a:buFont typeface="Arial"/>
              <a:buChar char="•"/>
            </a:pPr>
            <a:r>
              <a:rPr lang="en-US" sz="2934" u="none" strike="noStrike" spc="64" dirty="0">
                <a:solidFill>
                  <a:srgbClr val="152540"/>
                </a:solidFill>
                <a:latin typeface="Raleway"/>
                <a:ea typeface="Raleway"/>
                <a:cs typeface="Raleway"/>
                <a:sym typeface="Raleway"/>
              </a:rPr>
              <a:t>Jay Witter, Sr. Vice President Public Policy, AAHomecare </a:t>
            </a:r>
          </a:p>
          <a:p>
            <a:pPr marL="633548" lvl="1" indent="-316774" algn="l">
              <a:lnSpc>
                <a:spcPts val="4108"/>
              </a:lnSpc>
              <a:buFont typeface="Arial"/>
              <a:buChar char="•"/>
            </a:pPr>
            <a:r>
              <a:rPr lang="en-US" sz="2934" u="none" strike="noStrike" spc="64" dirty="0">
                <a:solidFill>
                  <a:srgbClr val="152540"/>
                </a:solidFill>
                <a:latin typeface="Raleway"/>
                <a:ea typeface="Raleway"/>
                <a:cs typeface="Raleway"/>
                <a:sym typeface="Raleway"/>
              </a:rPr>
              <a:t>Mina Uehara, Sr. Director Regulatory Affairs, AAHomecare</a:t>
            </a:r>
          </a:p>
          <a:p>
            <a:pPr marL="633548" lvl="1" indent="-316774" algn="l">
              <a:lnSpc>
                <a:spcPts val="4108"/>
              </a:lnSpc>
              <a:buFont typeface="Arial"/>
              <a:buChar char="•"/>
            </a:pPr>
            <a:r>
              <a:rPr lang="en-US" sz="2934" u="none" strike="noStrike" spc="64" dirty="0">
                <a:solidFill>
                  <a:srgbClr val="152540"/>
                </a:solidFill>
                <a:latin typeface="Raleway"/>
                <a:ea typeface="Raleway"/>
                <a:cs typeface="Raleway"/>
                <a:sym typeface="Raleway"/>
              </a:rPr>
              <a:t>Cara Bachenheimer, Head of the Government Affairs Practice at Brown &amp; Fortunato and </a:t>
            </a:r>
            <a:r>
              <a:rPr lang="en-US" sz="2934" u="none" strike="noStrike" spc="64" dirty="0" err="1">
                <a:solidFill>
                  <a:srgbClr val="152540"/>
                </a:solidFill>
                <a:latin typeface="Raleway"/>
                <a:ea typeface="Raleway"/>
                <a:cs typeface="Raleway"/>
                <a:sym typeface="Raleway"/>
              </a:rPr>
              <a:t>AAHomecare</a:t>
            </a:r>
            <a:r>
              <a:rPr lang="en-US" sz="2934" u="none" strike="noStrike" spc="64" dirty="0">
                <a:solidFill>
                  <a:srgbClr val="152540"/>
                </a:solidFill>
                <a:latin typeface="Raleway"/>
                <a:ea typeface="Raleway"/>
                <a:cs typeface="Raleway"/>
                <a:sym typeface="Raleway"/>
              </a:rPr>
              <a:t> General Counsel</a:t>
            </a:r>
          </a:p>
        </p:txBody>
      </p:sp>
      <p:sp>
        <p:nvSpPr>
          <p:cNvPr id="5" name="Freeform 5"/>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2344704" y="2968262"/>
            <a:ext cx="6487570" cy="970060"/>
          </a:xfrm>
          <a:prstGeom prst="rect">
            <a:avLst/>
          </a:prstGeom>
        </p:spPr>
        <p:txBody>
          <a:bodyPr lIns="0" tIns="0" rIns="0" bIns="0" rtlCol="0" anchor="t">
            <a:spAutoFit/>
          </a:bodyPr>
          <a:lstStyle/>
          <a:p>
            <a:pPr algn="l">
              <a:lnSpc>
                <a:spcPts val="7957"/>
              </a:lnSpc>
            </a:pPr>
            <a:r>
              <a:rPr lang="en-US" sz="5683" b="1" spc="534">
                <a:solidFill>
                  <a:srgbClr val="22417B"/>
                </a:solidFill>
                <a:latin typeface="DM Sans Bold"/>
                <a:ea typeface="DM Sans Bold"/>
                <a:cs typeface="DM Sans Bold"/>
                <a:sym typeface="DM Sans Bold"/>
              </a:rPr>
              <a:t>PRESENTED BY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323DAB-19FC-7989-DC4A-EA24CFBD6562}"/>
              </a:ext>
            </a:extLst>
          </p:cNvPr>
          <p:cNvPicPr>
            <a:picLocks noChangeAspect="1"/>
          </p:cNvPicPr>
          <p:nvPr/>
        </p:nvPicPr>
        <p:blipFill>
          <a:blip r:embed="rId3"/>
          <a:stretch>
            <a:fillRect/>
          </a:stretch>
        </p:blipFill>
        <p:spPr>
          <a:xfrm>
            <a:off x="0" y="2800"/>
            <a:ext cx="18288000" cy="10290216"/>
          </a:xfrm>
          <a:prstGeom prst="rect">
            <a:avLst/>
          </a:prstGeom>
        </p:spPr>
      </p:pic>
    </p:spTree>
    <p:extLst>
      <p:ext uri="{BB962C8B-B14F-4D97-AF65-F5344CB8AC3E}">
        <p14:creationId xmlns:p14="http://schemas.microsoft.com/office/powerpoint/2010/main" val="38742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57B6-A583-FA0A-2920-10CCAE34DB4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59EE3FE-A37F-E647-1356-D28936DFE846}"/>
              </a:ext>
            </a:extLst>
          </p:cNvPr>
          <p:cNvSpPr txBox="1"/>
          <p:nvPr/>
        </p:nvSpPr>
        <p:spPr>
          <a:xfrm>
            <a:off x="627388" y="495300"/>
            <a:ext cx="14439900" cy="901850"/>
          </a:xfrm>
          <a:prstGeom prst="rect">
            <a:avLst/>
          </a:prstGeom>
        </p:spPr>
        <p:txBody>
          <a:bodyPr wrap="square" lIns="0" tIns="0" rIns="0" bIns="0" rtlCol="0" anchor="t">
            <a:spAutoFit/>
          </a:bodyPr>
          <a:lstStyle/>
          <a:p>
            <a:pPr algn="l">
              <a:lnSpc>
                <a:spcPts val="7667"/>
              </a:lnSpc>
              <a:spcBef>
                <a:spcPct val="0"/>
              </a:spcBef>
            </a:pPr>
            <a:r>
              <a:rPr lang="en-US" sz="4400" b="1" dirty="0">
                <a:solidFill>
                  <a:srgbClr val="22417B"/>
                </a:solidFill>
                <a:latin typeface="DM Sans Bold"/>
                <a:ea typeface="DM Sans Bold"/>
                <a:cs typeface="DM Sans Bold"/>
                <a:sym typeface="DM Sans Bold"/>
              </a:rPr>
              <a:t>CAPITOL HILL STRATEGY</a:t>
            </a:r>
          </a:p>
        </p:txBody>
      </p:sp>
      <p:sp>
        <p:nvSpPr>
          <p:cNvPr id="3" name="Freeform 3">
            <a:extLst>
              <a:ext uri="{FF2B5EF4-FFF2-40B4-BE49-F238E27FC236}">
                <a16:creationId xmlns:a16="http://schemas.microsoft.com/office/drawing/2014/main" id="{9551CAA9-2B6B-9CEE-B16D-7EFA9486ED5E}"/>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6C5D4DAC-40E2-F43E-BD95-298447B1C5FD}"/>
              </a:ext>
            </a:extLst>
          </p:cNvPr>
          <p:cNvSpPr txBox="1"/>
          <p:nvPr/>
        </p:nvSpPr>
        <p:spPr>
          <a:xfrm>
            <a:off x="1447800" y="1738134"/>
            <a:ext cx="14914888" cy="7848302"/>
          </a:xfrm>
          <a:prstGeom prst="rect">
            <a:avLst/>
          </a:prstGeom>
          <a:noFill/>
        </p:spPr>
        <p:txBody>
          <a:bodyPr wrap="square">
            <a:spAutoFit/>
          </a:bodyPr>
          <a:lstStyle/>
          <a:p>
            <a:pPr marL="457200" indent="-457200">
              <a:buFont typeface="Arial" panose="020B0604020202020204" pitchFamily="34" charset="0"/>
              <a:buChar char="•"/>
            </a:pPr>
            <a:r>
              <a:rPr lang="en-US" sz="3600" b="1" dirty="0" err="1">
                <a:effectLst/>
                <a:latin typeface="Raleway" pitchFamily="2" charset="77"/>
                <a:ea typeface="Aptos" panose="020B0004020202020204" pitchFamily="34" charset="0"/>
              </a:rPr>
              <a:t>AAHomecare</a:t>
            </a:r>
            <a:r>
              <a:rPr lang="en-US" sz="3600" b="1" dirty="0">
                <a:effectLst/>
                <a:latin typeface="Raleway" pitchFamily="2" charset="77"/>
                <a:ea typeface="Aptos" panose="020B0004020202020204" pitchFamily="34" charset="0"/>
              </a:rPr>
              <a:t> is working with House and Senate Leadership, Committees and champions to address concerns with the DMEPOS proposed rule.</a:t>
            </a:r>
          </a:p>
          <a:p>
            <a:pPr marL="914400" lvl="1" indent="-457200">
              <a:buFont typeface="Arial" panose="020B0604020202020204" pitchFamily="34" charset="0"/>
              <a:buChar char="•"/>
            </a:pPr>
            <a:endParaRPr lang="en-US" sz="3600" b="1" dirty="0">
              <a:effectLst/>
              <a:latin typeface="Raleway" pitchFamily="2" charset="77"/>
              <a:ea typeface="Aptos" panose="020B0004020202020204" pitchFamily="34" charset="0"/>
            </a:endParaRPr>
          </a:p>
          <a:p>
            <a:pPr marL="457200" indent="-457200">
              <a:buFont typeface="Arial" panose="020B0604020202020204" pitchFamily="34" charset="0"/>
              <a:buChar char="•"/>
            </a:pPr>
            <a:r>
              <a:rPr lang="en-US" sz="3600" b="1" dirty="0">
                <a:latin typeface="Raleway" pitchFamily="2" charset="77"/>
                <a:ea typeface="Aptos" panose="020B0004020202020204" pitchFamily="34" charset="0"/>
              </a:rPr>
              <a:t>The Hill Strategy is a 4-pronged approach</a:t>
            </a:r>
          </a:p>
          <a:p>
            <a:pPr marL="914400" lvl="1" indent="-457200">
              <a:buFont typeface="Arial" panose="020B0604020202020204" pitchFamily="34" charset="0"/>
              <a:buChar char="•"/>
            </a:pPr>
            <a:r>
              <a:rPr lang="en-US" sz="3600" dirty="0">
                <a:latin typeface="Raleway" pitchFamily="2" charset="77"/>
                <a:ea typeface="Aptos" panose="020B0004020202020204" pitchFamily="34" charset="0"/>
              </a:rPr>
              <a:t>Challenging CMS’ statutory authority to bid </a:t>
            </a:r>
            <a:r>
              <a:rPr lang="en-US" sz="3600" dirty="0" err="1">
                <a:latin typeface="Raleway" pitchFamily="2" charset="77"/>
                <a:ea typeface="Aptos" panose="020B0004020202020204" pitchFamily="34" charset="0"/>
              </a:rPr>
              <a:t>Urologics</a:t>
            </a:r>
            <a:r>
              <a:rPr lang="en-US" sz="3600" dirty="0">
                <a:latin typeface="Raleway" pitchFamily="2" charset="77"/>
                <a:ea typeface="Aptos" panose="020B0004020202020204" pitchFamily="34" charset="0"/>
              </a:rPr>
              <a:t> and Ostomy. Also pointing out poor results in the original demonstration program</a:t>
            </a:r>
          </a:p>
          <a:p>
            <a:pPr marL="914400" lvl="1" indent="-457200">
              <a:buFont typeface="Arial" panose="020B0604020202020204" pitchFamily="34" charset="0"/>
              <a:buChar char="•"/>
            </a:pPr>
            <a:r>
              <a:rPr lang="en-US" sz="3600" dirty="0">
                <a:latin typeface="Raleway" pitchFamily="2" charset="77"/>
                <a:ea typeface="Aptos" panose="020B0004020202020204" pitchFamily="34" charset="0"/>
              </a:rPr>
              <a:t>Challenging the inclusion of Non-Invasive Ventilators in the bid program. CMS attempted to include NIV in competitive bidding for the 2021 round. House and Senate introduced legislation to stop this effort. CMS ultimately pulled NIVs from the bid program in 2020.</a:t>
            </a:r>
          </a:p>
          <a:p>
            <a:pPr marL="457200" indent="-457200">
              <a:buFont typeface="Arial" panose="020B0604020202020204" pitchFamily="34" charset="0"/>
              <a:buChar char="•"/>
            </a:pPr>
            <a:endParaRPr lang="en-US" sz="3600" b="1" dirty="0">
              <a:latin typeface="Raleway" pitchFamily="2" charset="77"/>
              <a:ea typeface="Aptos" panose="020B0004020202020204" pitchFamily="34" charset="0"/>
            </a:endParaRPr>
          </a:p>
        </p:txBody>
      </p:sp>
    </p:spTree>
    <p:extLst>
      <p:ext uri="{BB962C8B-B14F-4D97-AF65-F5344CB8AC3E}">
        <p14:creationId xmlns:p14="http://schemas.microsoft.com/office/powerpoint/2010/main" val="250783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FA48D-9B6B-9C06-B9B2-C225E44472A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981D9C1-E116-056E-1102-A43C9127AA27}"/>
              </a:ext>
            </a:extLst>
          </p:cNvPr>
          <p:cNvSpPr txBox="1"/>
          <p:nvPr/>
        </p:nvSpPr>
        <p:spPr>
          <a:xfrm>
            <a:off x="1219200" y="495300"/>
            <a:ext cx="14439900" cy="901850"/>
          </a:xfrm>
          <a:prstGeom prst="rect">
            <a:avLst/>
          </a:prstGeom>
        </p:spPr>
        <p:txBody>
          <a:bodyPr wrap="square" lIns="0" tIns="0" rIns="0" bIns="0" rtlCol="0" anchor="t">
            <a:spAutoFit/>
          </a:bodyPr>
          <a:lstStyle/>
          <a:p>
            <a:pPr algn="l">
              <a:lnSpc>
                <a:spcPts val="7667"/>
              </a:lnSpc>
              <a:spcBef>
                <a:spcPct val="0"/>
              </a:spcBef>
            </a:pPr>
            <a:r>
              <a:rPr lang="en-US" sz="4400" b="1" dirty="0">
                <a:solidFill>
                  <a:srgbClr val="22417B"/>
                </a:solidFill>
                <a:latin typeface="DM Sans Bold"/>
                <a:ea typeface="DM Sans Bold"/>
                <a:cs typeface="DM Sans Bold"/>
                <a:sym typeface="DM Sans Bold"/>
              </a:rPr>
              <a:t>CAPITOL HILL STRATEGY-- CONTINUED</a:t>
            </a:r>
          </a:p>
        </p:txBody>
      </p:sp>
      <p:sp>
        <p:nvSpPr>
          <p:cNvPr id="3" name="Freeform 3">
            <a:extLst>
              <a:ext uri="{FF2B5EF4-FFF2-40B4-BE49-F238E27FC236}">
                <a16:creationId xmlns:a16="http://schemas.microsoft.com/office/drawing/2014/main" id="{7927135D-C0E0-1AF8-C692-821ABB1022D8}"/>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566C9673-99A1-9CCD-BA2F-685B6B7C508E}"/>
              </a:ext>
            </a:extLst>
          </p:cNvPr>
          <p:cNvSpPr txBox="1"/>
          <p:nvPr/>
        </p:nvSpPr>
        <p:spPr>
          <a:xfrm>
            <a:off x="1447800" y="1714500"/>
            <a:ext cx="14914888" cy="7848302"/>
          </a:xfrm>
          <a:prstGeom prst="rect">
            <a:avLst/>
          </a:prstGeom>
          <a:noFill/>
        </p:spPr>
        <p:txBody>
          <a:bodyPr wrap="square">
            <a:spAutoFit/>
          </a:bodyPr>
          <a:lstStyle/>
          <a:p>
            <a:pPr marL="914400" lvl="1" indent="-457200">
              <a:buFont typeface="Arial" panose="020B0604020202020204" pitchFamily="34" charset="0"/>
              <a:buChar char="•"/>
            </a:pPr>
            <a:r>
              <a:rPr lang="en-US" sz="3600" dirty="0">
                <a:latin typeface="Raleway" pitchFamily="2" charset="77"/>
                <a:ea typeface="Aptos" panose="020B0004020202020204" pitchFamily="34" charset="0"/>
              </a:rPr>
              <a:t>Challenge the inclusion of Continuous Glucose Monitors from the bid program. We will work with supplier, manufacturers, and consumer groups on the issue.  We will point out that the bidding OF CGMs will stifle innovation, which is contrary to the Administration's push to expand the usage of wearable devices.</a:t>
            </a:r>
          </a:p>
          <a:p>
            <a:pPr marL="914400" lvl="1" indent="-457200">
              <a:buFont typeface="Arial" panose="020B0604020202020204" pitchFamily="34" charset="0"/>
              <a:buChar char="•"/>
            </a:pPr>
            <a:endParaRPr lang="en-US" sz="3600" dirty="0">
              <a:latin typeface="Raleway" pitchFamily="2" charset="77"/>
              <a:ea typeface="Aptos" panose="020B0004020202020204" pitchFamily="34" charset="0"/>
            </a:endParaRPr>
          </a:p>
          <a:p>
            <a:pPr marL="914400" lvl="1" indent="-457200">
              <a:buFont typeface="Arial" panose="020B0604020202020204" pitchFamily="34" charset="0"/>
              <a:buChar char="•"/>
            </a:pPr>
            <a:r>
              <a:rPr lang="en-US" sz="3600" dirty="0">
                <a:latin typeface="Raleway" pitchFamily="2" charset="77"/>
                <a:ea typeface="Aptos" panose="020B0004020202020204" pitchFamily="34" charset="0"/>
              </a:rPr>
              <a:t> Work with Congress on the overall design changes of the bid program in the proposed rule. </a:t>
            </a:r>
            <a:r>
              <a:rPr lang="en-US" sz="3600" dirty="0" err="1">
                <a:latin typeface="Raleway" pitchFamily="2" charset="77"/>
                <a:ea typeface="Aptos" panose="020B0004020202020204" pitchFamily="34" charset="0"/>
              </a:rPr>
              <a:t>AAHomecare</a:t>
            </a:r>
            <a:r>
              <a:rPr lang="en-US" sz="3600" dirty="0">
                <a:latin typeface="Raleway" pitchFamily="2" charset="77"/>
                <a:ea typeface="Aptos" panose="020B0004020202020204" pitchFamily="34" charset="0"/>
              </a:rPr>
              <a:t> worked with CMS and Congress on safeguards to make competitive bidding a sustainable program – clearing price, strong financials, and bid ceiling at the unadjusted Medicare fee schedule.  We will urge Congress to weigh in to the Administration on these issue and will seek legislation if necessary</a:t>
            </a:r>
          </a:p>
          <a:p>
            <a:pPr marL="457200" indent="-457200">
              <a:buFont typeface="Arial" panose="020B0604020202020204" pitchFamily="34" charset="0"/>
              <a:buChar char="•"/>
            </a:pPr>
            <a:endParaRPr lang="en-US" sz="3600" b="1" dirty="0">
              <a:latin typeface="Raleway" pitchFamily="2" charset="77"/>
              <a:ea typeface="Aptos" panose="020B0004020202020204" pitchFamily="34" charset="0"/>
            </a:endParaRPr>
          </a:p>
        </p:txBody>
      </p:sp>
    </p:spTree>
    <p:extLst>
      <p:ext uri="{BB962C8B-B14F-4D97-AF65-F5344CB8AC3E}">
        <p14:creationId xmlns:p14="http://schemas.microsoft.com/office/powerpoint/2010/main" val="1762920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1A6E-6D13-8DE7-EA1F-E22C35853A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D501DFF-57FD-214E-256F-2EB956D6A1BD}"/>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2"/>
            <a:stretch>
              <a:fillRect/>
            </a:stretch>
          </a:blipFill>
        </p:spPr>
        <p:txBody>
          <a:bodyPr/>
          <a:lstStyle/>
          <a:p>
            <a:endParaRPr lang="en-US"/>
          </a:p>
        </p:txBody>
      </p:sp>
      <p:sp>
        <p:nvSpPr>
          <p:cNvPr id="3" name="TextBox 3">
            <a:extLst>
              <a:ext uri="{FF2B5EF4-FFF2-40B4-BE49-F238E27FC236}">
                <a16:creationId xmlns:a16="http://schemas.microsoft.com/office/drawing/2014/main" id="{E21BF140-B93A-A900-E1B7-DF7E6EB7F734}"/>
              </a:ext>
            </a:extLst>
          </p:cNvPr>
          <p:cNvSpPr txBox="1"/>
          <p:nvPr/>
        </p:nvSpPr>
        <p:spPr>
          <a:xfrm>
            <a:off x="1028700" y="923925"/>
            <a:ext cx="16421100" cy="941283"/>
          </a:xfrm>
          <a:prstGeom prst="rect">
            <a:avLst/>
          </a:prstGeom>
        </p:spPr>
        <p:txBody>
          <a:bodyPr wrap="square" lIns="0" tIns="0" rIns="0" bIns="0" rtlCol="0" anchor="t">
            <a:spAutoFit/>
          </a:bodyPr>
          <a:lstStyle/>
          <a:p>
            <a:pPr algn="l">
              <a:lnSpc>
                <a:spcPts val="7667"/>
              </a:lnSpc>
              <a:spcBef>
                <a:spcPct val="0"/>
              </a:spcBef>
            </a:pPr>
            <a:r>
              <a:rPr lang="en-US" sz="5477" b="1" dirty="0">
                <a:solidFill>
                  <a:srgbClr val="28346D"/>
                </a:solidFill>
                <a:latin typeface="DM Sans Bold"/>
                <a:ea typeface="DM Sans Bold"/>
                <a:cs typeface="DM Sans Bold"/>
                <a:sym typeface="DM Sans Bold"/>
              </a:rPr>
              <a:t>COMMUNICATION TO HOUSE/SENATE LEADERS </a:t>
            </a:r>
          </a:p>
        </p:txBody>
      </p:sp>
      <p:pic>
        <p:nvPicPr>
          <p:cNvPr id="5" name="Picture 4" descr="A close-up of a document&#10;&#10;AI-generated content may be incorrect.">
            <a:extLst>
              <a:ext uri="{FF2B5EF4-FFF2-40B4-BE49-F238E27FC236}">
                <a16:creationId xmlns:a16="http://schemas.microsoft.com/office/drawing/2014/main" id="{379E0D10-BB3B-9133-07F6-BD0FF436C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031323"/>
            <a:ext cx="5579814" cy="7161535"/>
          </a:xfrm>
          <a:prstGeom prst="rect">
            <a:avLst/>
          </a:prstGeom>
        </p:spPr>
      </p:pic>
      <p:pic>
        <p:nvPicPr>
          <p:cNvPr id="7" name="Picture 6" descr="A document with a signature&#10;&#10;AI-generated content may be incorrect.">
            <a:extLst>
              <a:ext uri="{FF2B5EF4-FFF2-40B4-BE49-F238E27FC236}">
                <a16:creationId xmlns:a16="http://schemas.microsoft.com/office/drawing/2014/main" id="{CA969A28-2A8A-3E53-DC42-7374BCB36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7800" y="2031323"/>
            <a:ext cx="5257800" cy="6784882"/>
          </a:xfrm>
          <a:prstGeom prst="rect">
            <a:avLst/>
          </a:prstGeom>
        </p:spPr>
      </p:pic>
    </p:spTree>
    <p:extLst>
      <p:ext uri="{BB962C8B-B14F-4D97-AF65-F5344CB8AC3E}">
        <p14:creationId xmlns:p14="http://schemas.microsoft.com/office/powerpoint/2010/main" val="1490896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38D58-2F33-8830-3A72-FDE7DEDDDD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73B072-A6B0-E672-4D5D-1E62998D9D91}"/>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3" name="TextBox 3">
            <a:extLst>
              <a:ext uri="{FF2B5EF4-FFF2-40B4-BE49-F238E27FC236}">
                <a16:creationId xmlns:a16="http://schemas.microsoft.com/office/drawing/2014/main" id="{0C75913C-1C64-5793-7848-65766B84A6FB}"/>
              </a:ext>
            </a:extLst>
          </p:cNvPr>
          <p:cNvSpPr txBox="1"/>
          <p:nvPr/>
        </p:nvSpPr>
        <p:spPr>
          <a:xfrm>
            <a:off x="1028700" y="923925"/>
            <a:ext cx="13525500" cy="941283"/>
          </a:xfrm>
          <a:prstGeom prst="rect">
            <a:avLst/>
          </a:prstGeom>
        </p:spPr>
        <p:txBody>
          <a:bodyPr wrap="square" lIns="0" tIns="0" rIns="0" bIns="0" rtlCol="0" anchor="t">
            <a:spAutoFit/>
          </a:bodyPr>
          <a:lstStyle/>
          <a:p>
            <a:pPr algn="l">
              <a:lnSpc>
                <a:spcPts val="7667"/>
              </a:lnSpc>
              <a:spcBef>
                <a:spcPct val="0"/>
              </a:spcBef>
            </a:pPr>
            <a:r>
              <a:rPr lang="en-US" sz="5477" b="1" dirty="0">
                <a:solidFill>
                  <a:srgbClr val="28346D"/>
                </a:solidFill>
                <a:latin typeface="DM Sans Bold"/>
                <a:ea typeface="DM Sans Bold"/>
                <a:cs typeface="DM Sans Bold"/>
                <a:sym typeface="DM Sans Bold"/>
              </a:rPr>
              <a:t>REP. DAN MEUSER LETTER TO CMS</a:t>
            </a:r>
          </a:p>
        </p:txBody>
      </p:sp>
      <p:pic>
        <p:nvPicPr>
          <p:cNvPr id="6" name="Picture 5" descr="A letter of a company&#10;&#10;AI-generated content may be incorrect.">
            <a:extLst>
              <a:ext uri="{FF2B5EF4-FFF2-40B4-BE49-F238E27FC236}">
                <a16:creationId xmlns:a16="http://schemas.microsoft.com/office/drawing/2014/main" id="{01BA06E4-9FF0-AD4C-CDB4-74BA4C70B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869" y="2001883"/>
            <a:ext cx="5203924" cy="6799217"/>
          </a:xfrm>
          <a:prstGeom prst="rect">
            <a:avLst/>
          </a:prstGeom>
        </p:spPr>
      </p:pic>
      <p:pic>
        <p:nvPicPr>
          <p:cNvPr id="9" name="Picture 8" descr="A close-up of a letter&#10;&#10;AI-generated content may be incorrect.">
            <a:extLst>
              <a:ext uri="{FF2B5EF4-FFF2-40B4-BE49-F238E27FC236}">
                <a16:creationId xmlns:a16="http://schemas.microsoft.com/office/drawing/2014/main" id="{2AA45EA0-2C3C-6E6F-5A60-4FDB8CCAA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1865208"/>
            <a:ext cx="5368291" cy="6935892"/>
          </a:xfrm>
          <a:prstGeom prst="rect">
            <a:avLst/>
          </a:prstGeom>
        </p:spPr>
      </p:pic>
    </p:spTree>
    <p:extLst>
      <p:ext uri="{BB962C8B-B14F-4D97-AF65-F5344CB8AC3E}">
        <p14:creationId xmlns:p14="http://schemas.microsoft.com/office/powerpoint/2010/main" val="832874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0FC9-E1DE-5809-2D44-DEBA899A37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F027E0C-6371-210A-72DD-FCD91C7BC945}"/>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3" name="TextBox 3">
            <a:extLst>
              <a:ext uri="{FF2B5EF4-FFF2-40B4-BE49-F238E27FC236}">
                <a16:creationId xmlns:a16="http://schemas.microsoft.com/office/drawing/2014/main" id="{EB790317-768F-B21C-59FC-96E29371CCC8}"/>
              </a:ext>
            </a:extLst>
          </p:cNvPr>
          <p:cNvSpPr txBox="1"/>
          <p:nvPr/>
        </p:nvSpPr>
        <p:spPr>
          <a:xfrm>
            <a:off x="1028700" y="923925"/>
            <a:ext cx="13525500" cy="941283"/>
          </a:xfrm>
          <a:prstGeom prst="rect">
            <a:avLst/>
          </a:prstGeom>
        </p:spPr>
        <p:txBody>
          <a:bodyPr wrap="square" lIns="0" tIns="0" rIns="0" bIns="0" rtlCol="0" anchor="t">
            <a:spAutoFit/>
          </a:bodyPr>
          <a:lstStyle/>
          <a:p>
            <a:pPr algn="l">
              <a:lnSpc>
                <a:spcPts val="7667"/>
              </a:lnSpc>
              <a:spcBef>
                <a:spcPct val="0"/>
              </a:spcBef>
            </a:pPr>
            <a:r>
              <a:rPr lang="en-US" sz="5477" b="1" dirty="0">
                <a:solidFill>
                  <a:srgbClr val="28346D"/>
                </a:solidFill>
                <a:latin typeface="DM Sans Bold"/>
                <a:ea typeface="DM Sans Bold"/>
                <a:cs typeface="DM Sans Bold"/>
                <a:sym typeface="DM Sans Bold"/>
              </a:rPr>
              <a:t>RESOURCES FOR THE HILL</a:t>
            </a:r>
          </a:p>
        </p:txBody>
      </p:sp>
      <p:pic>
        <p:nvPicPr>
          <p:cNvPr id="5" name="Picture 4" descr="A close-up of a document&#10;&#10;AI-generated content may be incorrect.">
            <a:extLst>
              <a:ext uri="{FF2B5EF4-FFF2-40B4-BE49-F238E27FC236}">
                <a16:creationId xmlns:a16="http://schemas.microsoft.com/office/drawing/2014/main" id="{2E2ECE75-40AA-2840-EE7E-6D9E16E98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143" y="1939350"/>
            <a:ext cx="5423658" cy="6966894"/>
          </a:xfrm>
          <a:prstGeom prst="rect">
            <a:avLst/>
          </a:prstGeom>
        </p:spPr>
      </p:pic>
      <p:pic>
        <p:nvPicPr>
          <p:cNvPr id="8" name="Picture 7" descr="A close-up of a document&#10;&#10;AI-generated content may be incorrect.">
            <a:extLst>
              <a:ext uri="{FF2B5EF4-FFF2-40B4-BE49-F238E27FC236}">
                <a16:creationId xmlns:a16="http://schemas.microsoft.com/office/drawing/2014/main" id="{BDF042BC-F363-CD14-E095-BFA353737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2095500"/>
            <a:ext cx="5214690" cy="6651734"/>
          </a:xfrm>
          <a:prstGeom prst="rect">
            <a:avLst/>
          </a:prstGeom>
        </p:spPr>
      </p:pic>
    </p:spTree>
    <p:extLst>
      <p:ext uri="{BB962C8B-B14F-4D97-AF65-F5344CB8AC3E}">
        <p14:creationId xmlns:p14="http://schemas.microsoft.com/office/powerpoint/2010/main" val="3195601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27613" y="3157783"/>
            <a:ext cx="641574" cy="641862"/>
          </a:xfrm>
          <a:custGeom>
            <a:avLst/>
            <a:gdLst/>
            <a:ahLst/>
            <a:cxnLst/>
            <a:rect l="l" t="t" r="r" b="b"/>
            <a:pathLst>
              <a:path w="641574" h="641862">
                <a:moveTo>
                  <a:pt x="0" y="0"/>
                </a:moveTo>
                <a:lnTo>
                  <a:pt x="641575" y="0"/>
                </a:lnTo>
                <a:lnTo>
                  <a:pt x="641575" y="641862"/>
                </a:lnTo>
                <a:lnTo>
                  <a:pt x="0" y="64186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TextBox 3"/>
          <p:cNvSpPr txBox="1"/>
          <p:nvPr/>
        </p:nvSpPr>
        <p:spPr>
          <a:xfrm>
            <a:off x="5764126" y="4610100"/>
            <a:ext cx="11582399" cy="5001369"/>
          </a:xfrm>
          <a:prstGeom prst="rect">
            <a:avLst/>
          </a:prstGeom>
        </p:spPr>
        <p:txBody>
          <a:bodyPr wrap="square" lIns="0" tIns="0" rIns="0" bIns="0" rtlCol="0" anchor="t">
            <a:spAutoFit/>
          </a:bodyPr>
          <a:lstStyle/>
          <a:p>
            <a:pPr marL="659797" lvl="1" indent="-329899" algn="l">
              <a:lnSpc>
                <a:spcPts val="4278"/>
              </a:lnSpc>
              <a:buFont typeface="Arial"/>
              <a:buChar char="•"/>
            </a:pPr>
            <a:r>
              <a:rPr lang="en-US" sz="3200" spc="67" dirty="0" err="1">
                <a:solidFill>
                  <a:srgbClr val="28346D"/>
                </a:solidFill>
                <a:latin typeface="Raleway"/>
                <a:ea typeface="Raleway"/>
                <a:cs typeface="Raleway"/>
                <a:sym typeface="Raleway"/>
              </a:rPr>
              <a:t>AAHomecare</a:t>
            </a:r>
            <a:r>
              <a:rPr lang="en-US" sz="3200" spc="67" dirty="0">
                <a:solidFill>
                  <a:srgbClr val="28346D"/>
                </a:solidFill>
                <a:latin typeface="Raleway"/>
                <a:ea typeface="Raleway"/>
                <a:cs typeface="Raleway"/>
                <a:sym typeface="Raleway"/>
              </a:rPr>
              <a:t> will update our members with breaking news and share our comments in the </a:t>
            </a:r>
            <a:r>
              <a:rPr lang="en-US" sz="3200" i="1" spc="67" dirty="0">
                <a:solidFill>
                  <a:srgbClr val="28346D"/>
                </a:solidFill>
                <a:latin typeface="Raleway Italics"/>
                <a:ea typeface="Raleway Italics"/>
                <a:cs typeface="Raleway Italics"/>
                <a:sym typeface="Raleway Italics"/>
              </a:rPr>
              <a:t>Insider</a:t>
            </a:r>
            <a:r>
              <a:rPr lang="en-US" sz="3200" spc="67" dirty="0">
                <a:solidFill>
                  <a:srgbClr val="28346D"/>
                </a:solidFill>
                <a:latin typeface="Raleway"/>
                <a:ea typeface="Raleway"/>
                <a:cs typeface="Raleway"/>
                <a:sym typeface="Raleway"/>
              </a:rPr>
              <a:t> newsletter. </a:t>
            </a:r>
          </a:p>
          <a:p>
            <a:pPr marL="659797" lvl="1" indent="-329899" algn="l">
              <a:lnSpc>
                <a:spcPts val="4278"/>
              </a:lnSpc>
              <a:buFont typeface="Arial"/>
              <a:buChar char="•"/>
            </a:pPr>
            <a:r>
              <a:rPr lang="en-US" sz="3200" spc="67" dirty="0">
                <a:solidFill>
                  <a:srgbClr val="28346D"/>
                </a:solidFill>
                <a:latin typeface="Raleway"/>
                <a:ea typeface="Raleway"/>
                <a:cs typeface="Raleway"/>
                <a:sym typeface="Raleway"/>
              </a:rPr>
              <a:t>The recording of this session and slides will be shared with all who registered for the webinar.</a:t>
            </a:r>
          </a:p>
          <a:p>
            <a:pPr algn="l">
              <a:lnSpc>
                <a:spcPts val="4278"/>
              </a:lnSpc>
            </a:pPr>
            <a:endParaRPr lang="en-US" sz="3200" spc="67" dirty="0">
              <a:solidFill>
                <a:srgbClr val="28346D"/>
              </a:solidFill>
              <a:latin typeface="Raleway"/>
              <a:ea typeface="Raleway"/>
              <a:cs typeface="Raleway"/>
              <a:sym typeface="Raleway"/>
            </a:endParaRPr>
          </a:p>
          <a:p>
            <a:pPr algn="l">
              <a:lnSpc>
                <a:spcPts val="3298"/>
              </a:lnSpc>
            </a:pPr>
            <a:r>
              <a:rPr lang="en-US" sz="3200" b="1" i="1" spc="51" dirty="0">
                <a:solidFill>
                  <a:srgbClr val="28346D"/>
                </a:solidFill>
                <a:latin typeface="Raleway Bold Italics"/>
                <a:ea typeface="Raleway Bold Italics"/>
                <a:cs typeface="Raleway Bold Italics"/>
                <a:sym typeface="Raleway Bold Italics"/>
              </a:rPr>
              <a:t>If you are not currently a member but would like to receive information and assistance navigating competitive bidding, please reach out to Michael Nicol at </a:t>
            </a:r>
            <a:r>
              <a:rPr lang="en-US" sz="3200" b="1" i="1" spc="51" dirty="0" err="1">
                <a:solidFill>
                  <a:srgbClr val="28346D"/>
                </a:solidFill>
                <a:latin typeface="Raleway Bold Italics"/>
                <a:ea typeface="Raleway Bold Italics"/>
                <a:cs typeface="Raleway Bold Italics"/>
                <a:sym typeface="Raleway Bold Italics"/>
              </a:rPr>
              <a:t>michaeln@aahomecare.org</a:t>
            </a:r>
            <a:r>
              <a:rPr lang="en-US" sz="3200" b="1" i="1" spc="51" dirty="0">
                <a:solidFill>
                  <a:srgbClr val="28346D"/>
                </a:solidFill>
                <a:latin typeface="Raleway Bold Italics"/>
                <a:ea typeface="Raleway Bold Italics"/>
                <a:cs typeface="Raleway Bold Italics"/>
                <a:sym typeface="Raleway Bold Italics"/>
              </a:rPr>
              <a:t>. </a:t>
            </a:r>
          </a:p>
        </p:txBody>
      </p:sp>
      <p:sp>
        <p:nvSpPr>
          <p:cNvPr id="4" name="Freeform 4"/>
          <p:cNvSpPr/>
          <p:nvPr/>
        </p:nvSpPr>
        <p:spPr>
          <a:xfrm>
            <a:off x="12962502" y="341174"/>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5927613" y="1706949"/>
            <a:ext cx="7175955" cy="1252164"/>
          </a:xfrm>
          <a:prstGeom prst="rect">
            <a:avLst/>
          </a:prstGeom>
        </p:spPr>
        <p:txBody>
          <a:bodyPr lIns="0" tIns="0" rIns="0" bIns="0" rtlCol="0" anchor="t">
            <a:spAutoFit/>
          </a:bodyPr>
          <a:lstStyle/>
          <a:p>
            <a:pPr algn="l">
              <a:lnSpc>
                <a:spcPts val="10258"/>
              </a:lnSpc>
            </a:pPr>
            <a:r>
              <a:rPr lang="en-US" sz="7327" b="1" spc="688" dirty="0">
                <a:solidFill>
                  <a:srgbClr val="28346D"/>
                </a:solidFill>
                <a:latin typeface="DM Sans Bold"/>
                <a:ea typeface="DM Sans Bold"/>
                <a:cs typeface="DM Sans Bold"/>
                <a:sym typeface="DM Sans Bold"/>
              </a:rPr>
              <a:t>RESOURCES</a:t>
            </a:r>
          </a:p>
        </p:txBody>
      </p:sp>
      <p:sp>
        <p:nvSpPr>
          <p:cNvPr id="6" name="TextBox 6"/>
          <p:cNvSpPr txBox="1"/>
          <p:nvPr/>
        </p:nvSpPr>
        <p:spPr>
          <a:xfrm>
            <a:off x="6894141" y="3237302"/>
            <a:ext cx="9322367" cy="482824"/>
          </a:xfrm>
          <a:prstGeom prst="rect">
            <a:avLst/>
          </a:prstGeom>
        </p:spPr>
        <p:txBody>
          <a:bodyPr wrap="square" lIns="0" tIns="0" rIns="0" bIns="0" rtlCol="0" anchor="t">
            <a:spAutoFit/>
          </a:bodyPr>
          <a:lstStyle/>
          <a:p>
            <a:pPr marL="0" lvl="1" indent="0" algn="l">
              <a:lnSpc>
                <a:spcPts val="3998"/>
              </a:lnSpc>
              <a:spcBef>
                <a:spcPct val="0"/>
              </a:spcBef>
            </a:pPr>
            <a:r>
              <a:rPr lang="en-US" sz="3200" spc="62" dirty="0" err="1">
                <a:solidFill>
                  <a:srgbClr val="28346D"/>
                </a:solidFill>
                <a:latin typeface="Raleway"/>
                <a:ea typeface="Raleway"/>
                <a:cs typeface="Raleway"/>
                <a:sym typeface="Raleway"/>
              </a:rPr>
              <a:t>aahomecare.org</a:t>
            </a:r>
            <a:r>
              <a:rPr lang="en-US" sz="3200" spc="62" dirty="0">
                <a:solidFill>
                  <a:srgbClr val="28346D"/>
                </a:solidFill>
                <a:latin typeface="Raleway"/>
                <a:ea typeface="Raleway"/>
                <a:cs typeface="Raleway"/>
                <a:sym typeface="Raleway"/>
              </a:rPr>
              <a:t>/2025-DMEPOS-proposed-rule</a:t>
            </a:r>
          </a:p>
        </p:txBody>
      </p:sp>
      <p:grpSp>
        <p:nvGrpSpPr>
          <p:cNvPr id="7" name="Group 7"/>
          <p:cNvGrpSpPr/>
          <p:nvPr/>
        </p:nvGrpSpPr>
        <p:grpSpPr>
          <a:xfrm>
            <a:off x="-1267272" y="-470931"/>
            <a:ext cx="5844013" cy="58440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8888" r="-38888"/>
              </a:stretch>
            </a:blipFill>
            <a:ln w="704850" cap="sq">
              <a:solidFill>
                <a:srgbClr val="28346D"/>
              </a:solidFill>
              <a:prstDash val="solid"/>
              <a:miter/>
            </a:ln>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3FAED32D-5AF0-0422-678F-7EA5DB12EF78}"/>
              </a:ext>
            </a:extLst>
          </p:cNvPr>
          <p:cNvSpPr txBox="1"/>
          <p:nvPr/>
        </p:nvSpPr>
        <p:spPr>
          <a:xfrm>
            <a:off x="1181100" y="1076325"/>
            <a:ext cx="15659100" cy="941283"/>
          </a:xfrm>
          <a:prstGeom prst="rect">
            <a:avLst/>
          </a:prstGeom>
        </p:spPr>
        <p:txBody>
          <a:bodyPr wrap="square" lIns="0" tIns="0" rIns="0" bIns="0" rtlCol="0" anchor="t">
            <a:spAutoFit/>
          </a:bodyPr>
          <a:lstStyle/>
          <a:p>
            <a:pPr algn="l">
              <a:lnSpc>
                <a:spcPts val="7667"/>
              </a:lnSpc>
              <a:spcBef>
                <a:spcPct val="0"/>
              </a:spcBef>
            </a:pPr>
            <a:r>
              <a:rPr lang="en-US" sz="5477" b="1" dirty="0">
                <a:solidFill>
                  <a:srgbClr val="22417B"/>
                </a:solidFill>
                <a:latin typeface="DM Sans Bold"/>
                <a:ea typeface="DM Sans Bold"/>
                <a:cs typeface="DM Sans Bold"/>
                <a:sym typeface="DM Sans Bold"/>
              </a:rPr>
              <a:t>OVERVIEW OF TODAY’S WEBINAR</a:t>
            </a:r>
          </a:p>
        </p:txBody>
      </p:sp>
      <p:sp>
        <p:nvSpPr>
          <p:cNvPr id="6" name="TextBox 5">
            <a:extLst>
              <a:ext uri="{FF2B5EF4-FFF2-40B4-BE49-F238E27FC236}">
                <a16:creationId xmlns:a16="http://schemas.microsoft.com/office/drawing/2014/main" id="{FB25DECB-0370-70BC-F05E-D200DF051D62}"/>
              </a:ext>
            </a:extLst>
          </p:cNvPr>
          <p:cNvSpPr txBox="1"/>
          <p:nvPr/>
        </p:nvSpPr>
        <p:spPr>
          <a:xfrm>
            <a:off x="1905000" y="1815950"/>
            <a:ext cx="12698963" cy="7663636"/>
          </a:xfrm>
          <a:prstGeom prst="rect">
            <a:avLst/>
          </a:prstGeom>
          <a:noFill/>
        </p:spPr>
        <p:txBody>
          <a:bodyPr wrap="square" rtlCol="0">
            <a:spAutoFit/>
          </a:bodyPr>
          <a:lstStyle/>
          <a:p>
            <a:pPr marL="457200" indent="-457200">
              <a:buFont typeface="+mj-lt"/>
              <a:buAutoNum type="arabicPeriod"/>
            </a:pPr>
            <a:endParaRPr lang="en-US" sz="2400" b="1" dirty="0">
              <a:latin typeface="Raleway" pitchFamily="2" charset="77"/>
            </a:endParaRPr>
          </a:p>
          <a:p>
            <a:pPr marL="457200" indent="-457200">
              <a:buFont typeface="+mj-lt"/>
              <a:buAutoNum type="arabicPeriod"/>
            </a:pPr>
            <a:endParaRPr lang="en-US" sz="2400" b="1" dirty="0">
              <a:latin typeface="Raleway" pitchFamily="2" charset="77"/>
            </a:endParaRPr>
          </a:p>
          <a:p>
            <a:pPr marL="457200" indent="-457200">
              <a:buFont typeface="+mj-lt"/>
              <a:buAutoNum type="arabicPeriod"/>
            </a:pPr>
            <a:r>
              <a:rPr lang="en-US" sz="3600" dirty="0">
                <a:latin typeface="Raleway" pitchFamily="2" charset="77"/>
              </a:rPr>
              <a:t>Background: Regulatory and Political Considerations</a:t>
            </a:r>
          </a:p>
          <a:p>
            <a:pPr marL="457200" indent="-457200">
              <a:buFont typeface="+mj-lt"/>
              <a:buAutoNum type="arabicPeriod"/>
            </a:pPr>
            <a:endParaRPr lang="en-US" sz="3600" dirty="0">
              <a:latin typeface="Raleway" pitchFamily="2" charset="77"/>
            </a:endParaRPr>
          </a:p>
          <a:p>
            <a:pPr marL="457200" indent="-457200">
              <a:buFont typeface="+mj-lt"/>
              <a:buAutoNum type="arabicPeriod"/>
            </a:pPr>
            <a:r>
              <a:rPr lang="en-US" sz="3600" dirty="0">
                <a:latin typeface="Raleway" pitchFamily="2" charset="77"/>
              </a:rPr>
              <a:t>Timeline and Comment Submission</a:t>
            </a:r>
          </a:p>
          <a:p>
            <a:pPr marL="457200" indent="-457200">
              <a:buFont typeface="+mj-lt"/>
              <a:buAutoNum type="arabicPeriod"/>
            </a:pPr>
            <a:endParaRPr lang="en-US" sz="3600" dirty="0">
              <a:latin typeface="Raleway" pitchFamily="2" charset="77"/>
            </a:endParaRPr>
          </a:p>
          <a:p>
            <a:pPr marL="457200" indent="-457200">
              <a:buFont typeface="+mj-lt"/>
              <a:buAutoNum type="arabicPeriod"/>
            </a:pPr>
            <a:r>
              <a:rPr lang="en-US" sz="3600" dirty="0">
                <a:latin typeface="Raleway" pitchFamily="2" charset="77"/>
              </a:rPr>
              <a:t>Review of Proposed Rule</a:t>
            </a:r>
          </a:p>
          <a:p>
            <a:pPr marL="457200" indent="-457200">
              <a:buFont typeface="+mj-lt"/>
              <a:buAutoNum type="arabicPeriod"/>
            </a:pPr>
            <a:endParaRPr lang="en-US" sz="3600" dirty="0">
              <a:latin typeface="Raleway" pitchFamily="2" charset="77"/>
            </a:endParaRPr>
          </a:p>
          <a:p>
            <a:pPr marL="457200" indent="-457200">
              <a:buFont typeface="+mj-lt"/>
              <a:buAutoNum type="arabicPeriod"/>
            </a:pPr>
            <a:r>
              <a:rPr lang="en-US" sz="3600" dirty="0">
                <a:latin typeface="Raleway" pitchFamily="2" charset="77"/>
              </a:rPr>
              <a:t>Comment Submission Recommendations</a:t>
            </a:r>
          </a:p>
          <a:p>
            <a:pPr marL="457200" indent="-457200">
              <a:buFont typeface="+mj-lt"/>
              <a:buAutoNum type="arabicPeriod"/>
            </a:pPr>
            <a:endParaRPr lang="en-US" sz="3600" dirty="0">
              <a:latin typeface="Raleway" pitchFamily="2" charset="77"/>
            </a:endParaRPr>
          </a:p>
          <a:p>
            <a:pPr marL="457200" indent="-457200">
              <a:buFont typeface="+mj-lt"/>
              <a:buAutoNum type="arabicPeriod"/>
            </a:pPr>
            <a:r>
              <a:rPr lang="en-US" sz="3600" dirty="0">
                <a:latin typeface="Raleway" pitchFamily="2" charset="77"/>
              </a:rPr>
              <a:t>AAH Strategy and Call for Action from Industry</a:t>
            </a:r>
          </a:p>
          <a:p>
            <a:endParaRPr lang="en-US" sz="3600" dirty="0">
              <a:latin typeface="Raleway" pitchFamily="2" charset="77"/>
            </a:endParaRPr>
          </a:p>
          <a:p>
            <a:pPr marL="457200" indent="-457200">
              <a:buFont typeface="+mj-lt"/>
              <a:buAutoNum type="arabicPeriod" startAt="4"/>
            </a:pPr>
            <a:r>
              <a:rPr lang="en-US" sz="3600" dirty="0">
                <a:latin typeface="Raleway" pitchFamily="2" charset="77"/>
              </a:rPr>
              <a:t>Questions </a:t>
            </a:r>
          </a:p>
          <a:p>
            <a:pPr marL="457200" indent="-457200">
              <a:buFont typeface="+mj-lt"/>
              <a:buAutoNum type="arabicPeriod" startAt="4"/>
            </a:pPr>
            <a:endParaRPr lang="en-US" sz="2400" b="1" dirty="0">
              <a:latin typeface="Raleway" pitchFamily="2" charset="77"/>
            </a:endParaRPr>
          </a:p>
          <a:p>
            <a:pPr marL="457200" indent="-457200">
              <a:buFont typeface="+mj-lt"/>
              <a:buAutoNum type="arabicPeriod" startAt="4"/>
            </a:pPr>
            <a:endParaRPr lang="en-US" sz="2400" b="1" dirty="0">
              <a:latin typeface="Raleway"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3FAED32D-5AF0-0422-678F-7EA5DB12EF78}"/>
              </a:ext>
            </a:extLst>
          </p:cNvPr>
          <p:cNvSpPr txBox="1"/>
          <p:nvPr/>
        </p:nvSpPr>
        <p:spPr>
          <a:xfrm>
            <a:off x="1181100" y="1076325"/>
            <a:ext cx="15659100" cy="884858"/>
          </a:xfrm>
          <a:prstGeom prst="rect">
            <a:avLst/>
          </a:prstGeom>
        </p:spPr>
        <p:txBody>
          <a:bodyPr wrap="square" lIns="0" tIns="0" rIns="0" bIns="0" rtlCol="0" anchor="t">
            <a:spAutoFit/>
          </a:bodyPr>
          <a:lstStyle/>
          <a:p>
            <a:pPr>
              <a:lnSpc>
                <a:spcPts val="7667"/>
              </a:lnSpc>
              <a:spcBef>
                <a:spcPct val="0"/>
              </a:spcBef>
            </a:pPr>
            <a:r>
              <a:rPr lang="en-US" sz="4800" b="1" dirty="0">
                <a:solidFill>
                  <a:srgbClr val="22417B"/>
                </a:solidFill>
                <a:latin typeface="DM Sans Bold"/>
                <a:ea typeface="DM Sans Bold"/>
                <a:cs typeface="DM Sans Bold"/>
                <a:sym typeface="DM Sans Bold"/>
              </a:rPr>
              <a:t>Background: Regulatory and Political Considerations</a:t>
            </a:r>
          </a:p>
        </p:txBody>
      </p:sp>
      <p:sp>
        <p:nvSpPr>
          <p:cNvPr id="6" name="TextBox 5">
            <a:extLst>
              <a:ext uri="{FF2B5EF4-FFF2-40B4-BE49-F238E27FC236}">
                <a16:creationId xmlns:a16="http://schemas.microsoft.com/office/drawing/2014/main" id="{FB25DECB-0370-70BC-F05E-D200DF051D62}"/>
              </a:ext>
            </a:extLst>
          </p:cNvPr>
          <p:cNvSpPr txBox="1"/>
          <p:nvPr/>
        </p:nvSpPr>
        <p:spPr>
          <a:xfrm>
            <a:off x="1644425" y="2558622"/>
            <a:ext cx="13422863" cy="6617196"/>
          </a:xfrm>
          <a:prstGeom prst="rect">
            <a:avLst/>
          </a:prstGeom>
          <a:noFill/>
        </p:spPr>
        <p:txBody>
          <a:bodyPr wrap="square" rtlCol="0">
            <a:spAutoFit/>
          </a:bodyPr>
          <a:lstStyle/>
          <a:p>
            <a:pPr marL="342900" indent="-342900">
              <a:buFont typeface="Arial" charset="0"/>
              <a:buChar char="•"/>
            </a:pPr>
            <a:r>
              <a:rPr lang="en-US" sz="4000" b="1" dirty="0">
                <a:latin typeface="Raleway" pitchFamily="2" charset="77"/>
              </a:rPr>
              <a:t>Operating in a Different Political Environment</a:t>
            </a:r>
          </a:p>
          <a:p>
            <a:pPr marL="800100" lvl="1" indent="-342900">
              <a:buFont typeface="Arial" charset="0"/>
              <a:buChar char="•"/>
            </a:pPr>
            <a:r>
              <a:rPr lang="en-US" sz="4000" dirty="0">
                <a:latin typeface="Raleway" pitchFamily="2" charset="77"/>
              </a:rPr>
              <a:t>Not the usual playbook</a:t>
            </a:r>
          </a:p>
          <a:p>
            <a:pPr marL="342900" indent="-342900">
              <a:buFont typeface="Arial" charset="0"/>
              <a:buChar char="•"/>
            </a:pPr>
            <a:endParaRPr lang="en-US" sz="4000" dirty="0">
              <a:latin typeface="Raleway" pitchFamily="2" charset="77"/>
            </a:endParaRPr>
          </a:p>
          <a:p>
            <a:pPr marL="342900" indent="-342900">
              <a:buFont typeface="Arial" charset="0"/>
              <a:buChar char="•"/>
            </a:pPr>
            <a:r>
              <a:rPr lang="en-US" sz="4000" b="1" dirty="0">
                <a:latin typeface="Raleway" pitchFamily="2" charset="77"/>
              </a:rPr>
              <a:t>Intel on the Proposed Rule:</a:t>
            </a:r>
          </a:p>
          <a:p>
            <a:pPr marL="800100" lvl="1" indent="-342900">
              <a:buFont typeface="Arial" charset="0"/>
              <a:buChar char="•"/>
            </a:pPr>
            <a:r>
              <a:rPr lang="en-US" sz="4000" dirty="0">
                <a:latin typeface="Raleway" pitchFamily="2" charset="77"/>
              </a:rPr>
              <a:t>From the Administration</a:t>
            </a:r>
          </a:p>
          <a:p>
            <a:pPr marL="800100" lvl="1" indent="-342900">
              <a:buFont typeface="Arial" charset="0"/>
              <a:buChar char="•"/>
            </a:pPr>
            <a:r>
              <a:rPr lang="en-US" sz="4000" dirty="0">
                <a:latin typeface="Raleway" pitchFamily="2" charset="77"/>
              </a:rPr>
              <a:t>Strong impetus for this to get done</a:t>
            </a:r>
          </a:p>
          <a:p>
            <a:pPr marL="800100" lvl="1" indent="-342900">
              <a:buFont typeface="Arial" charset="0"/>
              <a:buChar char="•"/>
            </a:pPr>
            <a:endParaRPr lang="en-US" sz="4000" dirty="0">
              <a:latin typeface="Raleway" pitchFamily="2" charset="77"/>
            </a:endParaRPr>
          </a:p>
          <a:p>
            <a:pPr marL="342900" indent="-342900">
              <a:buFont typeface="Arial" charset="0"/>
              <a:buChar char="•"/>
            </a:pPr>
            <a:r>
              <a:rPr lang="en-US" sz="4000" b="1" dirty="0">
                <a:latin typeface="Raleway" pitchFamily="2" charset="77"/>
              </a:rPr>
              <a:t>Many changes happening the federal government</a:t>
            </a:r>
          </a:p>
          <a:p>
            <a:pPr marL="800100" lvl="1" indent="-342900">
              <a:buFont typeface="Arial" charset="0"/>
              <a:buChar char="•"/>
            </a:pPr>
            <a:r>
              <a:rPr lang="en-US" sz="4000" dirty="0">
                <a:latin typeface="Raleway" pitchFamily="2" charset="77"/>
              </a:rPr>
              <a:t>Leadership Changes</a:t>
            </a:r>
          </a:p>
          <a:p>
            <a:pPr marL="800100" lvl="1" indent="-342900">
              <a:buFont typeface="Arial" charset="0"/>
              <a:buChar char="•"/>
            </a:pPr>
            <a:r>
              <a:rPr lang="en-US" sz="4000" dirty="0">
                <a:latin typeface="Raleway" pitchFamily="2" charset="77"/>
              </a:rPr>
              <a:t>CMS Career Staff Changes </a:t>
            </a:r>
          </a:p>
          <a:p>
            <a:pPr marL="457200" indent="-457200">
              <a:buFont typeface="+mj-lt"/>
              <a:buAutoNum type="arabicPeriod" startAt="4"/>
            </a:pPr>
            <a:endParaRPr lang="en-US" sz="2400" b="1" dirty="0"/>
          </a:p>
        </p:txBody>
      </p:sp>
    </p:spTree>
    <p:extLst>
      <p:ext uri="{BB962C8B-B14F-4D97-AF65-F5344CB8AC3E}">
        <p14:creationId xmlns:p14="http://schemas.microsoft.com/office/powerpoint/2010/main" val="158673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3934D-5720-6D48-4FF3-B3A02DB2F67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4C83F6A-5F95-352C-AAA7-0D04E72D87EB}"/>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2"/>
            <a:stretch>
              <a:fillRect/>
            </a:stretch>
          </a:blipFill>
        </p:spPr>
        <p:txBody>
          <a:bodyPr/>
          <a:lstStyle/>
          <a:p>
            <a:endParaRPr lang="en-US"/>
          </a:p>
        </p:txBody>
      </p:sp>
      <p:sp>
        <p:nvSpPr>
          <p:cNvPr id="5" name="TextBox 2">
            <a:extLst>
              <a:ext uri="{FF2B5EF4-FFF2-40B4-BE49-F238E27FC236}">
                <a16:creationId xmlns:a16="http://schemas.microsoft.com/office/drawing/2014/main" id="{7F5CB173-1971-2E29-90EE-1FF4E86AEE72}"/>
              </a:ext>
            </a:extLst>
          </p:cNvPr>
          <p:cNvSpPr txBox="1"/>
          <p:nvPr/>
        </p:nvSpPr>
        <p:spPr>
          <a:xfrm>
            <a:off x="1181100" y="1076325"/>
            <a:ext cx="16497300" cy="938462"/>
          </a:xfrm>
          <a:prstGeom prst="rect">
            <a:avLst/>
          </a:prstGeom>
        </p:spPr>
        <p:txBody>
          <a:bodyPr wrap="square" lIns="0" tIns="0" rIns="0" bIns="0" rtlCol="0" anchor="t">
            <a:spAutoFit/>
          </a:bodyPr>
          <a:lstStyle/>
          <a:p>
            <a:pPr algn="l">
              <a:lnSpc>
                <a:spcPts val="7667"/>
              </a:lnSpc>
              <a:spcBef>
                <a:spcPct val="0"/>
              </a:spcBef>
            </a:pPr>
            <a:r>
              <a:rPr lang="en-US" sz="5400" b="1" dirty="0">
                <a:solidFill>
                  <a:srgbClr val="22417B"/>
                </a:solidFill>
                <a:latin typeface="DM Sans Bold"/>
                <a:ea typeface="DM Sans Bold"/>
                <a:cs typeface="DM Sans Bold"/>
                <a:sym typeface="DM Sans Bold"/>
              </a:rPr>
              <a:t>The Typical Implementation Timeline</a:t>
            </a:r>
          </a:p>
        </p:txBody>
      </p:sp>
      <p:sp>
        <p:nvSpPr>
          <p:cNvPr id="2" name="TextBox 1">
            <a:extLst>
              <a:ext uri="{FF2B5EF4-FFF2-40B4-BE49-F238E27FC236}">
                <a16:creationId xmlns:a16="http://schemas.microsoft.com/office/drawing/2014/main" id="{539C8589-9D0C-DD1A-6302-1C21E73ADFCB}"/>
              </a:ext>
            </a:extLst>
          </p:cNvPr>
          <p:cNvSpPr txBox="1"/>
          <p:nvPr/>
        </p:nvSpPr>
        <p:spPr>
          <a:xfrm>
            <a:off x="1828800" y="2665898"/>
            <a:ext cx="15688910" cy="4955203"/>
          </a:xfrm>
          <a:prstGeom prst="rect">
            <a:avLst/>
          </a:prstGeom>
          <a:noFill/>
        </p:spPr>
        <p:txBody>
          <a:bodyPr wrap="none" rtlCol="0">
            <a:spAutoFit/>
          </a:bodyPr>
          <a:lstStyle/>
          <a:p>
            <a:pPr marL="571500" indent="-571500">
              <a:buFont typeface="Arial" panose="020B0604020202020204" pitchFamily="34" charset="0"/>
              <a:buChar char="•"/>
            </a:pPr>
            <a:r>
              <a:rPr lang="en-US" sz="4000" dirty="0">
                <a:latin typeface="Raleway" pitchFamily="2" charset="0"/>
              </a:rPr>
              <a:t>Comments due August 29</a:t>
            </a:r>
            <a:r>
              <a:rPr lang="en-US" sz="4000" baseline="30000" dirty="0">
                <a:latin typeface="Raleway" pitchFamily="2" charset="0"/>
              </a:rPr>
              <a:t>th</a:t>
            </a:r>
            <a:endParaRPr lang="en-US" sz="4000" dirty="0">
              <a:latin typeface="Raleway" pitchFamily="2" charset="0"/>
            </a:endParaRPr>
          </a:p>
          <a:p>
            <a:pPr marL="571500" indent="-571500">
              <a:buFont typeface="Arial" panose="020B0604020202020204" pitchFamily="34" charset="0"/>
              <a:buChar char="•"/>
            </a:pPr>
            <a:endParaRPr lang="en-US" sz="4000" dirty="0">
              <a:latin typeface="Raleway" pitchFamily="2" charset="0"/>
            </a:endParaRPr>
          </a:p>
          <a:p>
            <a:pPr marL="571500" indent="-571500">
              <a:buFont typeface="Arial" panose="020B0604020202020204" pitchFamily="34" charset="0"/>
              <a:buChar char="•"/>
            </a:pPr>
            <a:r>
              <a:rPr lang="en-US" sz="4000" dirty="0">
                <a:latin typeface="Raleway" pitchFamily="2" charset="0"/>
              </a:rPr>
              <a:t>Final Rule slated to be released around November 1, 2025</a:t>
            </a:r>
          </a:p>
          <a:p>
            <a:pPr marL="571500" indent="-571500">
              <a:buFont typeface="Arial" panose="020B0604020202020204" pitchFamily="34" charset="0"/>
              <a:buChar char="•"/>
            </a:pPr>
            <a:endParaRPr lang="en-US" sz="4000" dirty="0">
              <a:latin typeface="Raleway" pitchFamily="2" charset="0"/>
            </a:endParaRPr>
          </a:p>
          <a:p>
            <a:pPr marL="571500" indent="-571500">
              <a:buFont typeface="Arial" panose="020B0604020202020204" pitchFamily="34" charset="0"/>
              <a:buChar char="•"/>
            </a:pPr>
            <a:r>
              <a:rPr lang="en-US" sz="4000" dirty="0">
                <a:latin typeface="Raleway" pitchFamily="2" charset="0"/>
              </a:rPr>
              <a:t>Final Rule goes into effect on January 1, 2026</a:t>
            </a:r>
          </a:p>
          <a:p>
            <a:pPr marL="571500" indent="-571500">
              <a:buFont typeface="Arial" panose="020B0604020202020204" pitchFamily="34" charset="0"/>
              <a:buChar char="•"/>
            </a:pPr>
            <a:endParaRPr lang="en-US" sz="4000" dirty="0">
              <a:latin typeface="Raleway" pitchFamily="2" charset="0"/>
            </a:endParaRPr>
          </a:p>
          <a:p>
            <a:pPr marL="571500" indent="-571500">
              <a:buFont typeface="Arial" panose="020B0604020202020204" pitchFamily="34" charset="0"/>
              <a:buChar char="•"/>
            </a:pPr>
            <a:r>
              <a:rPr lang="en-US" sz="4000" dirty="0">
                <a:latin typeface="Raleway" pitchFamily="2" charset="0"/>
              </a:rPr>
              <a:t>CMS could announce the next CBP Round in Q1 2026, or earlier</a:t>
            </a:r>
          </a:p>
          <a:p>
            <a:endParaRPr lang="en-US" sz="3600" dirty="0"/>
          </a:p>
        </p:txBody>
      </p:sp>
    </p:spTree>
    <p:extLst>
      <p:ext uri="{BB962C8B-B14F-4D97-AF65-F5344CB8AC3E}">
        <p14:creationId xmlns:p14="http://schemas.microsoft.com/office/powerpoint/2010/main" val="883474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44C51-6DBC-F753-BD6D-38548283DFB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08467D1-0191-0504-9C50-02AEF255F2D2}"/>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2C892CE0-58C7-B88E-3754-C680B189BD85}"/>
              </a:ext>
            </a:extLst>
          </p:cNvPr>
          <p:cNvSpPr txBox="1"/>
          <p:nvPr/>
        </p:nvSpPr>
        <p:spPr>
          <a:xfrm>
            <a:off x="1181100" y="1076325"/>
            <a:ext cx="15659100" cy="941283"/>
          </a:xfrm>
          <a:prstGeom prst="rect">
            <a:avLst/>
          </a:prstGeom>
        </p:spPr>
        <p:txBody>
          <a:bodyPr wrap="square" lIns="0" tIns="0" rIns="0" bIns="0" rtlCol="0" anchor="t">
            <a:spAutoFit/>
          </a:bodyPr>
          <a:lstStyle/>
          <a:p>
            <a:pPr algn="l">
              <a:lnSpc>
                <a:spcPts val="7667"/>
              </a:lnSpc>
              <a:spcBef>
                <a:spcPct val="0"/>
              </a:spcBef>
            </a:pPr>
            <a:r>
              <a:rPr lang="en-US" sz="5477" b="1" dirty="0">
                <a:solidFill>
                  <a:srgbClr val="22417B"/>
                </a:solidFill>
                <a:latin typeface="DM Sans Bold"/>
                <a:ea typeface="DM Sans Bold"/>
                <a:cs typeface="DM Sans Bold"/>
                <a:sym typeface="DM Sans Bold"/>
              </a:rPr>
              <a:t>THE PROPOSED RULE—HIGHLIGHTS</a:t>
            </a:r>
          </a:p>
        </p:txBody>
      </p:sp>
      <p:sp>
        <p:nvSpPr>
          <p:cNvPr id="6" name="TextBox 5">
            <a:extLst>
              <a:ext uri="{FF2B5EF4-FFF2-40B4-BE49-F238E27FC236}">
                <a16:creationId xmlns:a16="http://schemas.microsoft.com/office/drawing/2014/main" id="{3ECAB3F0-D363-BD24-950F-30E45A2BF582}"/>
              </a:ext>
            </a:extLst>
          </p:cNvPr>
          <p:cNvSpPr txBox="1"/>
          <p:nvPr/>
        </p:nvSpPr>
        <p:spPr>
          <a:xfrm>
            <a:off x="1181100" y="2017608"/>
            <a:ext cx="16497300" cy="9332554"/>
          </a:xfrm>
          <a:prstGeom prst="rect">
            <a:avLst/>
          </a:prstGeom>
          <a:noFill/>
        </p:spPr>
        <p:txBody>
          <a:bodyPr wrap="square" numCol="2" rtlCol="0">
            <a:spAutoFit/>
          </a:bodyPr>
          <a:lstStyle/>
          <a:p>
            <a:endParaRPr lang="en-US" sz="3200" b="1" dirty="0"/>
          </a:p>
          <a:p>
            <a:r>
              <a:rPr lang="en-US" sz="4000" b="1" dirty="0"/>
              <a:t>1</a:t>
            </a:r>
            <a:r>
              <a:rPr lang="en-US" sz="4000" b="1" dirty="0">
                <a:latin typeface="Raleway" pitchFamily="2" charset="77"/>
              </a:rPr>
              <a:t>. PROPOSED CHANGES </a:t>
            </a:r>
          </a:p>
          <a:p>
            <a:pPr marL="800100" lvl="1" indent="-342900">
              <a:buFont typeface="Arial" panose="020B0604020202020204" pitchFamily="34" charset="0"/>
              <a:buChar char="•"/>
            </a:pPr>
            <a:r>
              <a:rPr lang="en-US" sz="4000" dirty="0">
                <a:latin typeface="Raleway" pitchFamily="2" charset="77"/>
              </a:rPr>
              <a:t>Addition of Medical Supplies</a:t>
            </a:r>
          </a:p>
          <a:p>
            <a:pPr marL="800100" lvl="1" indent="-342900">
              <a:buFont typeface="Arial" panose="020B0604020202020204" pitchFamily="34" charset="0"/>
              <a:buChar char="•"/>
            </a:pPr>
            <a:r>
              <a:rPr lang="en-US" sz="4000" dirty="0">
                <a:latin typeface="Raleway" pitchFamily="2" charset="77"/>
              </a:rPr>
              <a:t>Addition of CGM + Insulin Infusion Pumps</a:t>
            </a:r>
          </a:p>
          <a:p>
            <a:pPr marL="800100" lvl="1" indent="-342900">
              <a:buFont typeface="Arial" panose="020B0604020202020204" pitchFamily="34" charset="0"/>
              <a:buChar char="•"/>
            </a:pPr>
            <a:r>
              <a:rPr lang="en-US" sz="4000" dirty="0">
                <a:latin typeface="Raleway" pitchFamily="2" charset="77"/>
              </a:rPr>
              <a:t>Bid Ceiling </a:t>
            </a:r>
          </a:p>
          <a:p>
            <a:pPr marL="800100" lvl="1" indent="-342900">
              <a:buFont typeface="Arial" panose="020B0604020202020204" pitchFamily="34" charset="0"/>
              <a:buChar char="•"/>
            </a:pPr>
            <a:r>
              <a:rPr lang="en-US" sz="4000" dirty="0">
                <a:latin typeface="Raleway" pitchFamily="2" charset="77"/>
              </a:rPr>
              <a:t>SPA Calculation</a:t>
            </a:r>
          </a:p>
          <a:p>
            <a:pPr marL="800100" lvl="1" indent="-342900">
              <a:buFont typeface="Arial" panose="020B0604020202020204" pitchFamily="34" charset="0"/>
              <a:buChar char="•"/>
            </a:pPr>
            <a:r>
              <a:rPr lang="en-US" sz="4000" dirty="0">
                <a:latin typeface="Raleway" pitchFamily="2" charset="77"/>
              </a:rPr>
              <a:t>Number of Contracts </a:t>
            </a:r>
            <a:endParaRPr lang="en-US" sz="4000" dirty="0">
              <a:solidFill>
                <a:srgbClr val="FF0000"/>
              </a:solidFill>
              <a:latin typeface="Raleway" pitchFamily="2" charset="77"/>
            </a:endParaRPr>
          </a:p>
          <a:p>
            <a:pPr marL="800100" lvl="1" indent="-342900">
              <a:buFont typeface="Arial" panose="020B0604020202020204" pitchFamily="34" charset="0"/>
              <a:buChar char="•"/>
            </a:pPr>
            <a:r>
              <a:rPr lang="en-US" sz="4000" dirty="0">
                <a:latin typeface="Raleway" pitchFamily="2" charset="77"/>
              </a:rPr>
              <a:t>RID CBP</a:t>
            </a:r>
          </a:p>
          <a:p>
            <a:pPr marL="800100" lvl="1" indent="-342900">
              <a:buFont typeface="Arial" panose="020B0604020202020204" pitchFamily="34" charset="0"/>
              <a:buChar char="•"/>
            </a:pPr>
            <a:r>
              <a:rPr lang="en-US" sz="4000" dirty="0">
                <a:latin typeface="Raleway" pitchFamily="2" charset="77"/>
              </a:rPr>
              <a:t>Reduction of Financial Documentation Requirements</a:t>
            </a:r>
          </a:p>
          <a:p>
            <a:endParaRPr lang="en-US" sz="4000" b="1" dirty="0">
              <a:latin typeface="Raleway" pitchFamily="2" charset="77"/>
            </a:endParaRPr>
          </a:p>
          <a:p>
            <a:endParaRPr lang="en-US" sz="4000" b="1" dirty="0">
              <a:latin typeface="Raleway" pitchFamily="2" charset="77"/>
            </a:endParaRPr>
          </a:p>
          <a:p>
            <a:endParaRPr lang="en-US" sz="4000" b="1" dirty="0">
              <a:latin typeface="Raleway" pitchFamily="2" charset="77"/>
            </a:endParaRPr>
          </a:p>
          <a:p>
            <a:endParaRPr lang="en-US" sz="4000" b="1" dirty="0">
              <a:latin typeface="Raleway" pitchFamily="2" charset="77"/>
            </a:endParaRPr>
          </a:p>
          <a:p>
            <a:endParaRPr lang="en-US" sz="4000" b="1" dirty="0">
              <a:latin typeface="Raleway" pitchFamily="2" charset="77"/>
            </a:endParaRPr>
          </a:p>
          <a:p>
            <a:r>
              <a:rPr lang="en-US" sz="4000" b="1" dirty="0">
                <a:latin typeface="Raleway" pitchFamily="2" charset="77"/>
              </a:rPr>
              <a:t>2. ACCREDITATION CHANGES</a:t>
            </a:r>
          </a:p>
          <a:p>
            <a:pPr lvl="1"/>
            <a:endParaRPr lang="en-US" sz="4000" b="1" dirty="0">
              <a:latin typeface="Raleway" pitchFamily="2" charset="77"/>
            </a:endParaRPr>
          </a:p>
          <a:p>
            <a:pPr marL="457200" indent="-457200">
              <a:buFont typeface="+mj-lt"/>
              <a:buAutoNum type="arabicPeriod" startAt="3"/>
            </a:pPr>
            <a:r>
              <a:rPr lang="en-US" sz="4000" b="1" dirty="0">
                <a:latin typeface="Raleway" pitchFamily="2" charset="77"/>
              </a:rPr>
              <a:t>REVOCATION AUTHORITY CHANGES</a:t>
            </a:r>
          </a:p>
          <a:p>
            <a:pPr marL="457200" indent="-457200">
              <a:buFont typeface="+mj-lt"/>
              <a:buAutoNum type="arabicPeriod" startAt="3"/>
            </a:pPr>
            <a:endParaRPr lang="en-US" sz="4000" b="1" dirty="0">
              <a:latin typeface="Raleway" pitchFamily="2" charset="77"/>
            </a:endParaRPr>
          </a:p>
          <a:p>
            <a:pPr marL="457200" indent="-457200">
              <a:buFont typeface="+mj-lt"/>
              <a:buAutoNum type="arabicPeriod" startAt="3"/>
            </a:pPr>
            <a:r>
              <a:rPr lang="en-US" sz="4000" b="1" dirty="0">
                <a:latin typeface="Raleway" pitchFamily="2" charset="77"/>
              </a:rPr>
              <a:t>CHANGE IN MAJORITY OWNERSHIP (CIMO)</a:t>
            </a:r>
          </a:p>
        </p:txBody>
      </p:sp>
    </p:spTree>
    <p:extLst>
      <p:ext uri="{BB962C8B-B14F-4D97-AF65-F5344CB8AC3E}">
        <p14:creationId xmlns:p14="http://schemas.microsoft.com/office/powerpoint/2010/main" val="3578208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AEEB7-EFD3-A2E3-88CA-834D7A1F2E3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09C2CBD-2C1E-2288-FBAE-2366B91D6F52}"/>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2"/>
            <a:stretch>
              <a:fillRect/>
            </a:stretch>
          </a:blipFill>
        </p:spPr>
        <p:txBody>
          <a:bodyPr/>
          <a:lstStyle/>
          <a:p>
            <a:endParaRPr lang="en-US"/>
          </a:p>
        </p:txBody>
      </p:sp>
      <p:sp>
        <p:nvSpPr>
          <p:cNvPr id="6" name="TextBox 5">
            <a:extLst>
              <a:ext uri="{FF2B5EF4-FFF2-40B4-BE49-F238E27FC236}">
                <a16:creationId xmlns:a16="http://schemas.microsoft.com/office/drawing/2014/main" id="{7F81578F-47E6-1BEC-F07F-5B765F887866}"/>
              </a:ext>
            </a:extLst>
          </p:cNvPr>
          <p:cNvSpPr txBox="1"/>
          <p:nvPr/>
        </p:nvSpPr>
        <p:spPr>
          <a:xfrm>
            <a:off x="895350" y="1943100"/>
            <a:ext cx="16497300" cy="5570756"/>
          </a:xfrm>
          <a:prstGeom prst="rect">
            <a:avLst/>
          </a:prstGeom>
          <a:noFill/>
        </p:spPr>
        <p:txBody>
          <a:bodyPr wrap="square">
            <a:spAutoFit/>
          </a:bodyPr>
          <a:lstStyle/>
          <a:p>
            <a:pPr lvl="1"/>
            <a:r>
              <a:rPr lang="en-US" sz="4000" b="1" u="sng" dirty="0">
                <a:latin typeface="Raleway" pitchFamily="2" charset="77"/>
              </a:rPr>
              <a:t>Proposed Addition of Medical Supplies to the CBP</a:t>
            </a:r>
          </a:p>
          <a:p>
            <a:pPr lvl="1"/>
            <a:endParaRPr lang="en-US" sz="4000" b="1" dirty="0">
              <a:latin typeface="Raleway" pitchFamily="2" charset="77"/>
            </a:endParaRPr>
          </a:p>
          <a:p>
            <a:pPr marL="1028700" lvl="1" indent="-571500">
              <a:buFont typeface="Arial" panose="020B0604020202020204" pitchFamily="34" charset="0"/>
              <a:buChar char="•"/>
            </a:pPr>
            <a:r>
              <a:rPr lang="en-US" sz="4000" dirty="0">
                <a:latin typeface="Raleway" pitchFamily="2" charset="77"/>
              </a:rPr>
              <a:t>Due to the statute’s language, medical supplies have historically been excluded from CBP</a:t>
            </a:r>
          </a:p>
          <a:p>
            <a:pPr marL="1028700" lvl="1" indent="-571500">
              <a:buFont typeface="Arial" panose="020B0604020202020204" pitchFamily="34" charset="0"/>
              <a:buChar char="•"/>
            </a:pPr>
            <a:endParaRPr lang="en-US" sz="4000" dirty="0">
              <a:latin typeface="Raleway" pitchFamily="2" charset="77"/>
            </a:endParaRPr>
          </a:p>
          <a:p>
            <a:pPr marL="1028700" lvl="1" indent="-571500">
              <a:buFont typeface="Arial" panose="020B0604020202020204" pitchFamily="34" charset="0"/>
              <a:buChar char="•"/>
            </a:pPr>
            <a:r>
              <a:rPr lang="en-US" sz="4000" dirty="0">
                <a:latin typeface="Raleway" pitchFamily="2" charset="77"/>
              </a:rPr>
              <a:t>CMS makes a novel interpretation of the law to allow for medical supplies such as urological, ostomy, and tracheostomy supplies to be added to CBP</a:t>
            </a:r>
          </a:p>
          <a:p>
            <a:pPr lvl="1"/>
            <a:r>
              <a:rPr lang="en-US" sz="3600" b="1" dirty="0"/>
              <a:t> </a:t>
            </a:r>
          </a:p>
        </p:txBody>
      </p:sp>
      <p:sp>
        <p:nvSpPr>
          <p:cNvPr id="7" name="TextBox 2">
            <a:extLst>
              <a:ext uri="{FF2B5EF4-FFF2-40B4-BE49-F238E27FC236}">
                <a16:creationId xmlns:a16="http://schemas.microsoft.com/office/drawing/2014/main" id="{7CCACDD5-39F2-0CA6-3393-29D3FB741069}"/>
              </a:ext>
            </a:extLst>
          </p:cNvPr>
          <p:cNvSpPr txBox="1"/>
          <p:nvPr/>
        </p:nvSpPr>
        <p:spPr>
          <a:xfrm>
            <a:off x="762000" y="519637"/>
            <a:ext cx="16497300" cy="916469"/>
          </a:xfrm>
          <a:prstGeom prst="rect">
            <a:avLst/>
          </a:prstGeom>
        </p:spPr>
        <p:txBody>
          <a:bodyPr wrap="square" lIns="0" tIns="0" rIns="0" bIns="0" rtlCol="0" anchor="t">
            <a:spAutoFit/>
          </a:bodyPr>
          <a:lstStyle/>
          <a:p>
            <a:pPr>
              <a:lnSpc>
                <a:spcPts val="7667"/>
              </a:lnSpc>
              <a:spcBef>
                <a:spcPct val="0"/>
              </a:spcBef>
            </a:pPr>
            <a:r>
              <a:rPr lang="en-US" sz="4800" b="1" dirty="0">
                <a:solidFill>
                  <a:srgbClr val="22417B"/>
                </a:solidFill>
                <a:latin typeface="DM Sans Bold"/>
                <a:ea typeface="DM Sans Bold"/>
                <a:cs typeface="DM Sans Bold"/>
                <a:sym typeface="DM Sans Bold"/>
              </a:rPr>
              <a:t>ABOUT THE PROPOSED RULE —HIGHLIGHTS</a:t>
            </a:r>
          </a:p>
        </p:txBody>
      </p:sp>
    </p:spTree>
    <p:extLst>
      <p:ext uri="{BB962C8B-B14F-4D97-AF65-F5344CB8AC3E}">
        <p14:creationId xmlns:p14="http://schemas.microsoft.com/office/powerpoint/2010/main" val="154908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038D-D91D-69B8-F2CA-A992C8EDD2F7}"/>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111A5A3-3C1D-E77A-4935-234908E90241}"/>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2"/>
            <a:stretch>
              <a:fillRect/>
            </a:stretch>
          </a:blipFill>
        </p:spPr>
        <p:txBody>
          <a:bodyPr/>
          <a:lstStyle/>
          <a:p>
            <a:endParaRPr lang="en-US"/>
          </a:p>
        </p:txBody>
      </p:sp>
      <p:sp>
        <p:nvSpPr>
          <p:cNvPr id="2" name="TextBox 1">
            <a:extLst>
              <a:ext uri="{FF2B5EF4-FFF2-40B4-BE49-F238E27FC236}">
                <a16:creationId xmlns:a16="http://schemas.microsoft.com/office/drawing/2014/main" id="{20D844BD-1BB6-8DC4-2270-3B6739C022F6}"/>
              </a:ext>
            </a:extLst>
          </p:cNvPr>
          <p:cNvSpPr txBox="1"/>
          <p:nvPr/>
        </p:nvSpPr>
        <p:spPr>
          <a:xfrm>
            <a:off x="609600" y="1744081"/>
            <a:ext cx="16497300" cy="7848302"/>
          </a:xfrm>
          <a:prstGeom prst="rect">
            <a:avLst/>
          </a:prstGeom>
          <a:noFill/>
        </p:spPr>
        <p:txBody>
          <a:bodyPr wrap="square">
            <a:spAutoFit/>
          </a:bodyPr>
          <a:lstStyle/>
          <a:p>
            <a:pPr lvl="1"/>
            <a:r>
              <a:rPr lang="en-US" sz="3600" b="1" u="sng" dirty="0">
                <a:latin typeface="Raleway" pitchFamily="2" charset="77"/>
              </a:rPr>
              <a:t>Proposed Addition of CGM and Insulin Infusion Pumps to CBP</a:t>
            </a:r>
          </a:p>
          <a:p>
            <a:pPr lvl="1"/>
            <a:endParaRPr lang="en-US" sz="3600" b="1" dirty="0">
              <a:latin typeface="Raleway" pitchFamily="2" charset="77"/>
            </a:endParaRPr>
          </a:p>
          <a:p>
            <a:pPr marL="1028700" lvl="1" indent="-571500">
              <a:buFont typeface="Arial" panose="020B0604020202020204" pitchFamily="34" charset="0"/>
              <a:buChar char="•"/>
            </a:pPr>
            <a:r>
              <a:rPr lang="en-US" sz="3600" b="1" dirty="0">
                <a:latin typeface="Raleway" pitchFamily="2" charset="77"/>
              </a:rPr>
              <a:t>Not an official announcement, but CMS details how CGMs and insulin infusion pumps could be added to CBP</a:t>
            </a:r>
          </a:p>
          <a:p>
            <a:pPr lvl="1"/>
            <a:endParaRPr lang="en-US" sz="3600" b="1" dirty="0">
              <a:latin typeface="Raleway" pitchFamily="2" charset="77"/>
            </a:endParaRPr>
          </a:p>
          <a:p>
            <a:pPr marL="1028700" lvl="1" indent="-571500">
              <a:buFont typeface="Arial" panose="020B0604020202020204" pitchFamily="34" charset="0"/>
              <a:buChar char="•"/>
            </a:pPr>
            <a:r>
              <a:rPr lang="en-US" sz="3600" b="1" dirty="0">
                <a:latin typeface="Raleway" pitchFamily="2" charset="77"/>
              </a:rPr>
              <a:t>Change payment category of CGMs and insulin infusion pumps to Frequently and Substantial Servicing</a:t>
            </a:r>
          </a:p>
          <a:p>
            <a:pPr marL="1943100" lvl="3" indent="-571500">
              <a:buFont typeface="Courier New" charset="0"/>
              <a:buChar char="o"/>
            </a:pPr>
            <a:r>
              <a:rPr lang="en-US" sz="3600" dirty="0">
                <a:latin typeface="Raleway" pitchFamily="2" charset="77"/>
              </a:rPr>
              <a:t>Amortize CGM purchase price over 60 months to set bid ceiling</a:t>
            </a:r>
          </a:p>
          <a:p>
            <a:pPr marL="1943100" lvl="3" indent="-571500">
              <a:buFont typeface="Courier New" charset="0"/>
              <a:buChar char="o"/>
            </a:pPr>
            <a:r>
              <a:rPr lang="en-US" sz="3600" dirty="0">
                <a:latin typeface="Raleway" pitchFamily="2" charset="77"/>
              </a:rPr>
              <a:t>Bid on bundled rental rate for the CGM device and supplies </a:t>
            </a:r>
          </a:p>
          <a:p>
            <a:pPr lvl="1"/>
            <a:endParaRPr lang="en-US" sz="3600" b="1" dirty="0">
              <a:latin typeface="Raleway" pitchFamily="2" charset="77"/>
            </a:endParaRPr>
          </a:p>
          <a:p>
            <a:pPr marL="1028700" lvl="1" indent="-571500">
              <a:buFont typeface="Arial" panose="020B0604020202020204" pitchFamily="34" charset="0"/>
              <a:buChar char="•"/>
            </a:pPr>
            <a:r>
              <a:rPr lang="en-US" sz="3600" b="1" dirty="0">
                <a:latin typeface="Raleway" pitchFamily="2" charset="77"/>
              </a:rPr>
              <a:t>Will likely combine CGM and insulin infusion pumps into one CBP product category, where CGM would be the lead item</a:t>
            </a:r>
          </a:p>
          <a:p>
            <a:pPr lvl="1"/>
            <a:endParaRPr lang="en-US" sz="3600" b="1" dirty="0">
              <a:latin typeface="Raleway" pitchFamily="2" charset="77"/>
            </a:endParaRPr>
          </a:p>
          <a:p>
            <a:pPr lvl="1"/>
            <a:endParaRPr lang="en-US" sz="3600" b="1" dirty="0">
              <a:latin typeface="Raleway" pitchFamily="2" charset="77"/>
            </a:endParaRPr>
          </a:p>
        </p:txBody>
      </p:sp>
      <p:sp>
        <p:nvSpPr>
          <p:cNvPr id="6" name="TextBox 2">
            <a:extLst>
              <a:ext uri="{FF2B5EF4-FFF2-40B4-BE49-F238E27FC236}">
                <a16:creationId xmlns:a16="http://schemas.microsoft.com/office/drawing/2014/main" id="{5BB7AACA-89E2-E0F1-F566-799786D79DA4}"/>
              </a:ext>
            </a:extLst>
          </p:cNvPr>
          <p:cNvSpPr txBox="1"/>
          <p:nvPr/>
        </p:nvSpPr>
        <p:spPr>
          <a:xfrm>
            <a:off x="895350" y="543879"/>
            <a:ext cx="16497300" cy="916469"/>
          </a:xfrm>
          <a:prstGeom prst="rect">
            <a:avLst/>
          </a:prstGeom>
        </p:spPr>
        <p:txBody>
          <a:bodyPr wrap="square" lIns="0" tIns="0" rIns="0" bIns="0" rtlCol="0" anchor="t">
            <a:spAutoFit/>
          </a:bodyPr>
          <a:lstStyle/>
          <a:p>
            <a:pPr>
              <a:lnSpc>
                <a:spcPts val="7667"/>
              </a:lnSpc>
              <a:spcBef>
                <a:spcPct val="0"/>
              </a:spcBef>
            </a:pPr>
            <a:r>
              <a:rPr lang="en-US" sz="4800" b="1" dirty="0">
                <a:solidFill>
                  <a:srgbClr val="22417B"/>
                </a:solidFill>
                <a:latin typeface="DM Sans Bold"/>
                <a:ea typeface="DM Sans Bold"/>
                <a:cs typeface="DM Sans Bold"/>
                <a:sym typeface="DM Sans Bold"/>
              </a:rPr>
              <a:t>ABOUT THE PROPOSED RULE —HIGHLIGHTS </a:t>
            </a:r>
          </a:p>
        </p:txBody>
      </p:sp>
    </p:spTree>
    <p:extLst>
      <p:ext uri="{BB962C8B-B14F-4D97-AF65-F5344CB8AC3E}">
        <p14:creationId xmlns:p14="http://schemas.microsoft.com/office/powerpoint/2010/main" val="3291043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C5B1E-DC2E-2B3A-499D-E8295B25CEE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7DB728B-50F5-2BEC-A0F9-6D44BC54A1BB}"/>
              </a:ext>
            </a:extLst>
          </p:cNvPr>
          <p:cNvSpPr/>
          <p:nvPr/>
        </p:nvSpPr>
        <p:spPr>
          <a:xfrm>
            <a:off x="12875277" y="8914537"/>
            <a:ext cx="4384023" cy="687526"/>
          </a:xfrm>
          <a:custGeom>
            <a:avLst/>
            <a:gdLst/>
            <a:ahLst/>
            <a:cxnLst/>
            <a:rect l="l" t="t" r="r" b="b"/>
            <a:pathLst>
              <a:path w="4384023" h="687526">
                <a:moveTo>
                  <a:pt x="0" y="0"/>
                </a:moveTo>
                <a:lnTo>
                  <a:pt x="4384023" y="0"/>
                </a:lnTo>
                <a:lnTo>
                  <a:pt x="4384023" y="687526"/>
                </a:lnTo>
                <a:lnTo>
                  <a:pt x="0" y="687526"/>
                </a:lnTo>
                <a:lnTo>
                  <a:pt x="0" y="0"/>
                </a:lnTo>
                <a:close/>
              </a:path>
            </a:pathLst>
          </a:custGeom>
          <a:blipFill>
            <a:blip r:embed="rId3"/>
            <a:stretch>
              <a:fillRect/>
            </a:stretch>
          </a:blipFill>
        </p:spPr>
        <p:txBody>
          <a:bodyPr/>
          <a:lstStyle/>
          <a:p>
            <a:endParaRPr lang="en-US"/>
          </a:p>
        </p:txBody>
      </p:sp>
      <p:sp>
        <p:nvSpPr>
          <p:cNvPr id="5" name="TextBox 2">
            <a:extLst>
              <a:ext uri="{FF2B5EF4-FFF2-40B4-BE49-F238E27FC236}">
                <a16:creationId xmlns:a16="http://schemas.microsoft.com/office/drawing/2014/main" id="{ED9E7B4B-60C3-CAB3-FC2D-F2963EA734A7}"/>
              </a:ext>
            </a:extLst>
          </p:cNvPr>
          <p:cNvSpPr txBox="1"/>
          <p:nvPr/>
        </p:nvSpPr>
        <p:spPr>
          <a:xfrm>
            <a:off x="762000" y="519637"/>
            <a:ext cx="16497300" cy="916469"/>
          </a:xfrm>
          <a:prstGeom prst="rect">
            <a:avLst/>
          </a:prstGeom>
        </p:spPr>
        <p:txBody>
          <a:bodyPr wrap="square" lIns="0" tIns="0" rIns="0" bIns="0" rtlCol="0" anchor="t">
            <a:spAutoFit/>
          </a:bodyPr>
          <a:lstStyle/>
          <a:p>
            <a:pPr algn="l">
              <a:lnSpc>
                <a:spcPts val="7667"/>
              </a:lnSpc>
              <a:spcBef>
                <a:spcPct val="0"/>
              </a:spcBef>
            </a:pPr>
            <a:r>
              <a:rPr lang="en-US" sz="4800" b="1" dirty="0">
                <a:solidFill>
                  <a:srgbClr val="22417B"/>
                </a:solidFill>
                <a:latin typeface="DM Sans Bold"/>
                <a:ea typeface="DM Sans Bold"/>
                <a:cs typeface="DM Sans Bold"/>
                <a:sym typeface="DM Sans Bold"/>
              </a:rPr>
              <a:t>ABOUT THE PROPOSED RULE– HIGHLIGHTS </a:t>
            </a:r>
          </a:p>
        </p:txBody>
      </p:sp>
      <p:sp>
        <p:nvSpPr>
          <p:cNvPr id="4" name="TextBox 3">
            <a:extLst>
              <a:ext uri="{FF2B5EF4-FFF2-40B4-BE49-F238E27FC236}">
                <a16:creationId xmlns:a16="http://schemas.microsoft.com/office/drawing/2014/main" id="{8947715A-8809-70E7-4EDA-6D3A8EB298BF}"/>
              </a:ext>
            </a:extLst>
          </p:cNvPr>
          <p:cNvSpPr txBox="1"/>
          <p:nvPr/>
        </p:nvSpPr>
        <p:spPr>
          <a:xfrm>
            <a:off x="1447800" y="1825434"/>
            <a:ext cx="15811500" cy="6740307"/>
          </a:xfrm>
          <a:prstGeom prst="rect">
            <a:avLst/>
          </a:prstGeom>
          <a:noFill/>
        </p:spPr>
        <p:txBody>
          <a:bodyPr wrap="square" rtlCol="0">
            <a:spAutoFit/>
          </a:bodyPr>
          <a:lstStyle/>
          <a:p>
            <a:r>
              <a:rPr lang="en-US" sz="3600" b="1" u="sng" dirty="0">
                <a:latin typeface="Raleway" pitchFamily="2" charset="77"/>
              </a:rPr>
              <a:t>Changes to the Bid Ceiling </a:t>
            </a:r>
          </a:p>
          <a:p>
            <a:endParaRPr lang="en-US" sz="3600" b="1" u="sng" dirty="0">
              <a:latin typeface="Raleway" pitchFamily="2" charset="77"/>
            </a:endParaRPr>
          </a:p>
          <a:p>
            <a:pPr marL="571500" indent="-571500">
              <a:buFont typeface="Arial" charset="0"/>
              <a:buChar char="•"/>
            </a:pPr>
            <a:r>
              <a:rPr lang="en-US" sz="3600" b="1" dirty="0">
                <a:latin typeface="Raleway" pitchFamily="2" charset="77"/>
              </a:rPr>
              <a:t>Proposes changing the bid ceiling from the 2015 fee schedule (unadjusted) to:</a:t>
            </a:r>
            <a:endParaRPr lang="en-US" sz="3600" dirty="0">
              <a:latin typeface="Raleway" pitchFamily="2" charset="77"/>
            </a:endParaRPr>
          </a:p>
          <a:p>
            <a:pPr marL="1028700" lvl="1" indent="-571500">
              <a:buFont typeface="Arial" panose="020B0604020202020204" pitchFamily="34" charset="0"/>
              <a:buChar char="•"/>
            </a:pPr>
            <a:r>
              <a:rPr lang="en-US" sz="3600" dirty="0">
                <a:latin typeface="Raleway" pitchFamily="2" charset="77"/>
              </a:rPr>
              <a:t>For CBP items included in a prior CBP:</a:t>
            </a:r>
          </a:p>
          <a:p>
            <a:pPr marL="1485900" lvl="2" indent="-571500">
              <a:buFont typeface="Arial" panose="020B0604020202020204" pitchFamily="34" charset="0"/>
              <a:buChar char="•"/>
            </a:pPr>
            <a:r>
              <a:rPr lang="en-US" sz="3600" dirty="0">
                <a:latin typeface="Raleway" pitchFamily="2" charset="77"/>
              </a:rPr>
              <a:t>Lesser of 110% of previous SPA (for lead item) or 2015 fee schedule; and </a:t>
            </a:r>
          </a:p>
          <a:p>
            <a:pPr marL="1485900" lvl="2" indent="-571500">
              <a:buFont typeface="Arial" panose="020B0604020202020204" pitchFamily="34" charset="0"/>
              <a:buChar char="•"/>
            </a:pPr>
            <a:r>
              <a:rPr lang="en-US" sz="3600" dirty="0">
                <a:latin typeface="Raleway" pitchFamily="2" charset="77"/>
              </a:rPr>
              <a:t>If it’s been more than 1 year since the SPA was paid in a prior CBP, ceiling is the most recent SPA plus the CPI updates plus 10%</a:t>
            </a:r>
          </a:p>
          <a:p>
            <a:pPr marL="1485900" lvl="2" indent="-571500">
              <a:buFont typeface="Arial" panose="020B0604020202020204" pitchFamily="34" charset="0"/>
              <a:buChar char="•"/>
            </a:pPr>
            <a:endParaRPr lang="en-US" sz="3600" b="1" dirty="0">
              <a:latin typeface="Raleway" pitchFamily="2" charset="77"/>
            </a:endParaRPr>
          </a:p>
          <a:p>
            <a:pPr marL="1028700" lvl="1" indent="-571500">
              <a:buFont typeface="Arial" panose="020B0604020202020204" pitchFamily="34" charset="0"/>
              <a:buChar char="•"/>
            </a:pPr>
            <a:r>
              <a:rPr lang="en-US" sz="3600" b="1" dirty="0">
                <a:latin typeface="Raleway" pitchFamily="2" charset="77"/>
              </a:rPr>
              <a:t>For items not previously included in a CBP: </a:t>
            </a:r>
          </a:p>
          <a:p>
            <a:pPr marL="1485900" lvl="2" indent="-571500">
              <a:buFont typeface="Arial" panose="020B0604020202020204" pitchFamily="34" charset="0"/>
              <a:buChar char="•"/>
            </a:pPr>
            <a:r>
              <a:rPr lang="en-US" sz="3600" dirty="0">
                <a:latin typeface="Raleway" pitchFamily="2" charset="77"/>
              </a:rPr>
              <a:t>The current fee schedule</a:t>
            </a:r>
          </a:p>
        </p:txBody>
      </p:sp>
    </p:spTree>
    <p:extLst>
      <p:ext uri="{BB962C8B-B14F-4D97-AF65-F5344CB8AC3E}">
        <p14:creationId xmlns:p14="http://schemas.microsoft.com/office/powerpoint/2010/main" val="1067819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3910</TotalTime>
  <Words>1727</Words>
  <Application>Microsoft Office PowerPoint</Application>
  <PresentationFormat>Custom</PresentationFormat>
  <Paragraphs>230</Paragraphs>
  <Slides>26</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Calibri</vt:lpstr>
      <vt:lpstr>Courier New</vt:lpstr>
      <vt:lpstr>DM Sans</vt:lpstr>
      <vt:lpstr>DM Sans Bold</vt:lpstr>
      <vt:lpstr>Raleway</vt:lpstr>
      <vt:lpstr>Raleway Bold Italics</vt:lpstr>
      <vt:lpstr>Raleway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CBP Webinar</dc:title>
  <dc:creator>Gordon Barnes</dc:creator>
  <cp:lastModifiedBy>minau@aahomecare1.onmicrosoft.com</cp:lastModifiedBy>
  <cp:revision>26</cp:revision>
  <dcterms:created xsi:type="dcterms:W3CDTF">2006-08-16T00:00:00Z</dcterms:created>
  <dcterms:modified xsi:type="dcterms:W3CDTF">2025-08-05T18:54:22Z</dcterms:modified>
  <dc:identifier>DAGuj2cgwR8</dc:identifier>
</cp:coreProperties>
</file>